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72"/>
  </p:notesMasterIdLst>
  <p:sldIdLst>
    <p:sldId id="256" r:id="rId2"/>
    <p:sldId id="630" r:id="rId3"/>
    <p:sldId id="464" r:id="rId4"/>
    <p:sldId id="555" r:id="rId5"/>
    <p:sldId id="552" r:id="rId6"/>
    <p:sldId id="556" r:id="rId7"/>
    <p:sldId id="554" r:id="rId8"/>
    <p:sldId id="577" r:id="rId9"/>
    <p:sldId id="461" r:id="rId10"/>
    <p:sldId id="664" r:id="rId11"/>
    <p:sldId id="438" r:id="rId12"/>
    <p:sldId id="549" r:id="rId13"/>
    <p:sldId id="631" r:id="rId14"/>
    <p:sldId id="430" r:id="rId15"/>
    <p:sldId id="534" r:id="rId16"/>
    <p:sldId id="536" r:id="rId17"/>
    <p:sldId id="467" r:id="rId18"/>
    <p:sldId id="537" r:id="rId19"/>
    <p:sldId id="545" r:id="rId20"/>
    <p:sldId id="610" r:id="rId21"/>
    <p:sldId id="609" r:id="rId22"/>
    <p:sldId id="611" r:id="rId23"/>
    <p:sldId id="378" r:id="rId24"/>
    <p:sldId id="380" r:id="rId25"/>
    <p:sldId id="623" r:id="rId26"/>
    <p:sldId id="546" r:id="rId27"/>
    <p:sldId id="511" r:id="rId28"/>
    <p:sldId id="613" r:id="rId29"/>
    <p:sldId id="578" r:id="rId30"/>
    <p:sldId id="501" r:id="rId31"/>
    <p:sldId id="615" r:id="rId32"/>
    <p:sldId id="320" r:id="rId33"/>
    <p:sldId id="332" r:id="rId34"/>
    <p:sldId id="579" r:id="rId35"/>
    <p:sldId id="346" r:id="rId36"/>
    <p:sldId id="364" r:id="rId37"/>
    <p:sldId id="365" r:id="rId38"/>
    <p:sldId id="348" r:id="rId39"/>
    <p:sldId id="583" r:id="rId40"/>
    <p:sldId id="618" r:id="rId41"/>
    <p:sldId id="654" r:id="rId42"/>
    <p:sldId id="655" r:id="rId43"/>
    <p:sldId id="656" r:id="rId44"/>
    <p:sldId id="658" r:id="rId45"/>
    <p:sldId id="659" r:id="rId46"/>
    <p:sldId id="660" r:id="rId47"/>
    <p:sldId id="661" r:id="rId48"/>
    <p:sldId id="662" r:id="rId49"/>
    <p:sldId id="515" r:id="rId50"/>
    <p:sldId id="589" r:id="rId51"/>
    <p:sldId id="632" r:id="rId52"/>
    <p:sldId id="665" r:id="rId53"/>
    <p:sldId id="663" r:id="rId54"/>
    <p:sldId id="624" r:id="rId55"/>
    <p:sldId id="619" r:id="rId56"/>
    <p:sldId id="652" r:id="rId57"/>
    <p:sldId id="634" r:id="rId58"/>
    <p:sldId id="635" r:id="rId59"/>
    <p:sldId id="636" r:id="rId60"/>
    <p:sldId id="637" r:id="rId61"/>
    <p:sldId id="638" r:id="rId62"/>
    <p:sldId id="639" r:id="rId63"/>
    <p:sldId id="640" r:id="rId64"/>
    <p:sldId id="641" r:id="rId65"/>
    <p:sldId id="642" r:id="rId66"/>
    <p:sldId id="643" r:id="rId67"/>
    <p:sldId id="644" r:id="rId68"/>
    <p:sldId id="645" r:id="rId69"/>
    <p:sldId id="646" r:id="rId70"/>
    <p:sldId id="647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956"/>
    <a:srgbClr val="C2E980"/>
    <a:srgbClr val="7400B8"/>
    <a:srgbClr val="D885E6"/>
    <a:srgbClr val="AAD211"/>
    <a:srgbClr val="4A7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33" autoAdjust="0"/>
  </p:normalViewPr>
  <p:slideViewPr>
    <p:cSldViewPr snapToGrid="0" snapToObjects="1">
      <p:cViewPr>
        <p:scale>
          <a:sx n="100" d="100"/>
          <a:sy n="100" d="100"/>
        </p:scale>
        <p:origin x="-13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Sheet4!$B$4</c:f>
              <c:strCache>
                <c:ptCount val="1"/>
                <c:pt idx="0">
                  <c:v>Chambers Schemas</c:v>
                </c:pt>
              </c:strCache>
            </c:strRef>
          </c:tx>
          <c:invertIfNegative val="0"/>
          <c:cat>
            <c:strRef>
              <c:f>Sheet4!$A$5:$A$6</c:f>
              <c:strCache>
                <c:ptCount val="2"/>
                <c:pt idx="0">
                  <c:v>Valid Tuples</c:v>
                </c:pt>
                <c:pt idx="1">
                  <c:v>Valid + On Topic</c:v>
                </c:pt>
              </c:strCache>
            </c:strRef>
          </c:cat>
          <c:val>
            <c:numRef>
              <c:f>Sheet4!$B$5:$B$6</c:f>
              <c:numCache>
                <c:formatCode>General</c:formatCode>
                <c:ptCount val="2"/>
                <c:pt idx="0">
                  <c:v>61.0</c:v>
                </c:pt>
                <c:pt idx="1">
                  <c:v>58.0</c:v>
                </c:pt>
              </c:numCache>
            </c:numRef>
          </c:val>
        </c:ser>
        <c:ser>
          <c:idx val="1"/>
          <c:order val="1"/>
          <c:tx>
            <c:strRef>
              <c:f>Sheet4!$C$4</c:f>
              <c:strCache>
                <c:ptCount val="1"/>
                <c:pt idx="0">
                  <c:v>Relgram Schemas</c:v>
                </c:pt>
              </c:strCache>
            </c:strRef>
          </c:tx>
          <c:invertIfNegative val="0"/>
          <c:cat>
            <c:strRef>
              <c:f>Sheet4!$A$5:$A$6</c:f>
              <c:strCache>
                <c:ptCount val="2"/>
                <c:pt idx="0">
                  <c:v>Valid Tuples</c:v>
                </c:pt>
                <c:pt idx="1">
                  <c:v>Valid + On Topic</c:v>
                </c:pt>
              </c:strCache>
            </c:strRef>
          </c:cat>
          <c:val>
            <c:numRef>
              <c:f>Sheet4!$C$5:$C$6</c:f>
              <c:numCache>
                <c:formatCode>General</c:formatCode>
                <c:ptCount val="2"/>
                <c:pt idx="0">
                  <c:v>92.0</c:v>
                </c:pt>
                <c:pt idx="1">
                  <c:v>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3955960"/>
        <c:axId val="-2133969848"/>
      </c:barChart>
      <c:catAx>
        <c:axId val="-213395596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3969848"/>
        <c:crosses val="autoZero"/>
        <c:auto val="1"/>
        <c:lblAlgn val="ctr"/>
        <c:lblOffset val="100"/>
        <c:noMultiLvlLbl val="0"/>
      </c:catAx>
      <c:valAx>
        <c:axId val="-2133969848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133955960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Sheet3!$D$4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cat>
            <c:strRef>
              <c:f>Sheet3!$B$5:$B$8</c:f>
              <c:strCache>
                <c:ptCount val="4"/>
                <c:pt idx="0">
                  <c:v>Target IE</c:v>
                </c:pt>
                <c:pt idx="1">
                  <c:v>Definitions</c:v>
                </c:pt>
                <c:pt idx="2">
                  <c:v>Open IE</c:v>
                </c:pt>
                <c:pt idx="3">
                  <c:v>Inference</c:v>
                </c:pt>
              </c:strCache>
            </c:strRef>
          </c:cat>
          <c:val>
            <c:numRef>
              <c:f>Sheet3!$D$5:$D$8</c:f>
              <c:numCache>
                <c:formatCode>General</c:formatCode>
                <c:ptCount val="4"/>
                <c:pt idx="0">
                  <c:v>0.31</c:v>
                </c:pt>
                <c:pt idx="1">
                  <c:v>0.37</c:v>
                </c:pt>
                <c:pt idx="2">
                  <c:v>0.46</c:v>
                </c:pt>
                <c:pt idx="3">
                  <c:v>0.53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1076008"/>
        <c:axId val="-2119565112"/>
      </c:barChart>
      <c:catAx>
        <c:axId val="-21010760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19565112"/>
        <c:crosses val="autoZero"/>
        <c:auto val="1"/>
        <c:lblAlgn val="ctr"/>
        <c:lblOffset val="100"/>
        <c:noMultiLvlLbl val="0"/>
      </c:catAx>
      <c:valAx>
        <c:axId val="-2119565112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01076008"/>
        <c:crosses val="autoZero"/>
        <c:crossBetween val="between"/>
        <c:majorUnit val="0.2"/>
        <c:minorUnit val="0.02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Sheet2!$C$5</c:f>
              <c:strCache>
                <c:ptCount val="1"/>
                <c:pt idx="0">
                  <c:v>LexRank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plus>
            <c:min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Sheet2!$C$6:$C$7</c:f>
              <c:numCache>
                <c:formatCode>General</c:formatCode>
                <c:ptCount val="2"/>
                <c:pt idx="0">
                  <c:v>0.22</c:v>
                </c:pt>
                <c:pt idx="1">
                  <c:v>0.71</c:v>
                </c:pt>
              </c:numCache>
            </c:numRef>
          </c:val>
        </c:ser>
        <c:ser>
          <c:idx val="1"/>
          <c:order val="1"/>
          <c:tx>
            <c:strRef>
              <c:f>Sheet2!$D$5</c:f>
              <c:strCache>
                <c:ptCount val="1"/>
                <c:pt idx="0">
                  <c:v>Topic Pages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plus>
            <c:min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Sheet2!$D$6:$D$7</c:f>
              <c:numCache>
                <c:formatCode>General</c:formatCode>
                <c:ptCount val="2"/>
                <c:pt idx="0">
                  <c:v>0.5</c:v>
                </c:pt>
                <c:pt idx="1">
                  <c:v>0.93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5177640"/>
        <c:axId val="-2115653032"/>
      </c:barChart>
      <c:catAx>
        <c:axId val="-2115177640"/>
        <c:scaling>
          <c:orientation val="minMax"/>
        </c:scaling>
        <c:delete val="0"/>
        <c:axPos val="b"/>
        <c:majorTickMark val="out"/>
        <c:minorTickMark val="none"/>
        <c:tickLblPos val="nextTo"/>
        <c:crossAx val="-2115653032"/>
        <c:crosses val="autoZero"/>
        <c:auto val="1"/>
        <c:lblAlgn val="ctr"/>
        <c:lblOffset val="100"/>
        <c:noMultiLvlLbl val="0"/>
      </c:catAx>
      <c:valAx>
        <c:axId val="-2115653032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11517764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9C3F5-D720-634D-9A29-8A3804510DEA}" type="datetimeFigureOut">
              <a:rPr lang="en-US" smtClean="0"/>
              <a:t>9/1/14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8A289-2B6E-3A4C-9FF4-41A6747D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677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Traditional Information Extraction systems aim to identify semantic relationships between entities such as “Employed by” and “located at”.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trouble is we have to hand-specify these relations a-priori. The approach does not scale well if we want to switch to another domain.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Open Information extraction aims to address the scale issue.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can identify open-domain relationships mentioned in text.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Typically, relations are expressed as(Arg1, Relation, Arg2) formatted triple.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this sentence yields three relation triples, which relate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scales well and can generate relations in many domains.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it extracts too many relationships. Open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will output all relations it finds in texts.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4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06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formalize</a:t>
            </a:r>
            <a:r>
              <a:rPr lang="en-US" baseline="0" dirty="0" smtClean="0"/>
              <a:t> this intuition using a simple bi-gram co-occurrence model of relations.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 of infection spreading and fire spreading.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wrong with mixing distinct events?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Relations that don</a:t>
            </a:r>
            <a:r>
              <a:rPr lang="fr-FR" baseline="0" dirty="0" smtClean="0"/>
              <a:t>’</a:t>
            </a:r>
            <a:r>
              <a:rPr lang="en-US" baseline="0" dirty="0" smtClean="0"/>
              <a:t>t fit in one event. </a:t>
            </a:r>
          </a:p>
          <a:p>
            <a:r>
              <a:rPr lang="en-US" baseline="0" dirty="0" smtClean="0"/>
              <a:t>		Example: extinguishing doesn’t fit infection event.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result in triples that make no sense	(disease, spread, fire)</a:t>
            </a:r>
          </a:p>
          <a:p>
            <a:r>
              <a:rPr lang="en-US" baseline="0" dirty="0" smtClean="0"/>
              <a:t>There are plenty of other examples:</a:t>
            </a:r>
          </a:p>
          <a:p>
            <a:r>
              <a:rPr lang="en-US" baseline="0" dirty="0" smtClean="0"/>
              <a:t>	airlines scheduling flights,  </a:t>
            </a:r>
          </a:p>
          <a:p>
            <a:r>
              <a:rPr lang="en-US" baseline="0" dirty="0" smtClean="0"/>
              <a:t>	government scheduling meetings, 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nba</a:t>
            </a:r>
            <a:r>
              <a:rPr lang="en-US" baseline="0" dirty="0" smtClean="0"/>
              <a:t>, scheduling games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does this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5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second</a:t>
            </a:r>
            <a:r>
              <a:rPr lang="en-US" baseline="0" dirty="0" smtClean="0"/>
              <a:t> part, I</a:t>
            </a:r>
            <a:r>
              <a:rPr lang="en-US" dirty="0" smtClean="0"/>
              <a:t> am going</a:t>
            </a:r>
            <a:r>
              <a:rPr lang="en-US" baseline="0" dirty="0" smtClean="0"/>
              <a:t> to talk about on going work at AI2, where I co-lead the design and development of a QA system that can answer grade level science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are used e</a:t>
            </a:r>
            <a:r>
              <a:rPr lang="en-US" dirty="0" smtClean="0"/>
              <a:t>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24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choice questions</a:t>
            </a:r>
          </a:p>
          <a:p>
            <a:r>
              <a:rPr lang="en-US" baseline="0" dirty="0" smtClean="0"/>
              <a:t>	-- easy, well relatively easy to evaluate</a:t>
            </a:r>
          </a:p>
          <a:p>
            <a:r>
              <a:rPr lang="en-US" baseline="0" dirty="0" smtClean="0"/>
              <a:t>	-- explainable</a:t>
            </a:r>
          </a:p>
          <a:p>
            <a:endParaRPr lang="en-US" dirty="0" smtClean="0"/>
          </a:p>
          <a:p>
            <a:r>
              <a:rPr lang="en-US" dirty="0" smtClean="0"/>
              <a:t>Externally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NY state regents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0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0C2A2-47DF-420F-9BC9-8E03C333D62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68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Suppose you want to find information about William Shatner. If you search, you get more than 8 million results.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am interested in Information retrieval, extraction and the intersection of IR and mobile systems. retrieval.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intersection of information retrieval and mobile systems I have done work on energy efficient search from mobile phones.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information extraction I have worked on automatically extracting knowledge about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449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134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Wouldn’t it be convenient if you have a topic page that covers information about the various facets of William Shatner?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build these types of pages automatically you need knowledge.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need to know which are the most important pieces of information to cover.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second motivation here.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you are trying to find information about players suspended for drug use.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know a few players who recently got suspended you can find documents that mention their suspensions.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wouldn’t it be convenient</a:t>
            </a:r>
            <a:r>
              <a:rPr lang="en-US" baseline="0" dirty="0" smtClean="0"/>
              <a:t> to have this information in a structured format.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extract this type of structured information you knowledge about suspension events in general  --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. there is a player who gets suspended, there is a drug, there is a period of ban etc.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another motivation.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building a QA system that aims to pass 4</a:t>
            </a:r>
            <a:r>
              <a:rPr lang="en-US" baseline="30000" dirty="0" smtClean="0"/>
              <a:t>th</a:t>
            </a:r>
            <a:r>
              <a:rPr lang="en-US" baseline="0" dirty="0" smtClean="0"/>
              <a:t> grade exam, you will run into questions like these, retrieval and matching techniques </a:t>
            </a:r>
          </a:p>
          <a:p>
            <a:r>
              <a:rPr lang="en-US" baseline="0" dirty="0" smtClean="0"/>
              <a:t>alone aren’t adequate. 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type of a problem is central AI vision of achieving (if not exceeding) human-level performance on intelligence tasks.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succeed, you need several forms of knowledge, especially in a form that can be used for inference.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first part</a:t>
            </a:r>
            <a:r>
              <a:rPr lang="en-US" baseline="0" dirty="0" smtClean="0"/>
              <a:t> I am going to talk about joint work with Stephen Soderland, Mausam and Oren Etzioni.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78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3200" cap="none" baseline="0"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9/1/14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9/1/14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9/1/14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9/1/14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9/1/14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9/1/14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9/1/14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9/1/14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9/1/14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071" y="1157153"/>
            <a:ext cx="8505911" cy="5015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422" y="6501542"/>
            <a:ext cx="53582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52919B-1153-3747-8AB7-BB32B936B4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WMF"/><Relationship Id="rId6" Type="http://schemas.openxmlformats.org/officeDocument/2006/relationships/image" Target="../media/image36.jpe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://www.adweek.com/kaley-cuoco-and-william-shatner-team-pric" TargetMode="External"/><Relationship Id="rId7" Type="http://schemas.openxmlformats.org/officeDocument/2006/relationships/hyperlink" Target="http://www.hollywoodreporter.com/.../william-shatner" TargetMode="External"/><Relationship Id="rId8" Type="http://schemas.openxmlformats.org/officeDocument/2006/relationships/hyperlink" Target="http://www.businessinsider.com/priceline-negotiator-kaley-cuo" TargetMode="External"/><Relationship Id="rId9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Knowledge Extraction and Reasoning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Niranjan Balasubramanian</a:t>
            </a:r>
          </a:p>
          <a:p>
            <a:r>
              <a:rPr lang="en-US" dirty="0" smtClean="0"/>
              <a:t>University of Washington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4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Mention </a:t>
            </a:r>
            <a:r>
              <a:rPr lang="en-US" b="1" dirty="0">
                <a:solidFill>
                  <a:srgbClr val="FF0000"/>
                </a:solidFill>
              </a:rPr>
              <a:t>what is the I/O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news texts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structured knowledge for different types of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55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players </a:t>
            </a:r>
            <a:r>
              <a:rPr lang="en-US" sz="2000" dirty="0"/>
              <a:t>suspended for drug </a:t>
            </a:r>
            <a:r>
              <a:rPr lang="en-US" sz="2000" dirty="0" smtClean="0"/>
              <a:t>use</a:t>
            </a:r>
            <a:endParaRPr lang="en-US" sz="20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696229" y="1845733"/>
            <a:ext cx="4881864" cy="4475483"/>
            <a:chOff x="1696229" y="1845733"/>
            <a:chExt cx="4881864" cy="447548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879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players </a:t>
            </a:r>
            <a:r>
              <a:rPr lang="en-US" sz="2000" dirty="0"/>
              <a:t>suspended for drug </a:t>
            </a:r>
            <a:r>
              <a:rPr lang="en-US" sz="2000" dirty="0" smtClean="0"/>
              <a:t>use</a:t>
            </a:r>
            <a:endParaRPr lang="en-US" sz="20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42777" y="1692481"/>
            <a:ext cx="1876704" cy="1681483"/>
            <a:chOff x="1696229" y="1845733"/>
            <a:chExt cx="4881864" cy="44754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3" name="Right Arrow 2"/>
          <p:cNvSpPr/>
          <p:nvPr/>
        </p:nvSpPr>
        <p:spPr>
          <a:xfrm rot="5400000">
            <a:off x="3934514" y="3835399"/>
            <a:ext cx="982133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25120"/>
              </p:ext>
            </p:extLst>
          </p:nvPr>
        </p:nvGraphicFramePr>
        <p:xfrm>
          <a:off x="489858" y="4576236"/>
          <a:ext cx="8050356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0071"/>
                <a:gridCol w="1610071"/>
                <a:gridCol w="1610071"/>
                <a:gridCol w="1358930"/>
                <a:gridCol w="1861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Organization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Ramirez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Dodgers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Rodriguez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162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Yankees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Armstrong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life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r>
                        <a:rPr lang="en-US" baseline="0" dirty="0" smtClean="0"/>
                        <a:t> Postal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USADA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828800" y="4089400"/>
            <a:ext cx="5880100" cy="1879600"/>
          </a:xfrm>
          <a:prstGeom prst="rect">
            <a:avLst/>
          </a:prstGeom>
          <a:solidFill>
            <a:srgbClr val="E29956"/>
          </a:solidFill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can current information extraction systems do?</a:t>
            </a:r>
          </a:p>
        </p:txBody>
      </p:sp>
    </p:spTree>
    <p:extLst>
      <p:ext uri="{BB962C8B-B14F-4D97-AF65-F5344CB8AC3E}">
        <p14:creationId xmlns:p14="http://schemas.microsoft.com/office/powerpoint/2010/main" val="22224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Traditional Information Extraction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1305800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Extract </a:t>
            </a:r>
            <a:r>
              <a:rPr lang="en-US" sz="2000" b="1" dirty="0"/>
              <a:t>semantic</a:t>
            </a:r>
            <a:r>
              <a:rPr lang="en-US" sz="2000" dirty="0"/>
              <a:t> relationships between entities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554135" y="3204535"/>
            <a:ext cx="4793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</a:t>
            </a:r>
            <a:r>
              <a:rPr lang="en-US" sz="1400" dirty="0" smtClean="0"/>
              <a:t>mployee(Ned Colletti, Dodgers)</a:t>
            </a:r>
          </a:p>
          <a:p>
            <a:pPr algn="just"/>
            <a:r>
              <a:rPr lang="en-US" sz="1400" dirty="0"/>
              <a:t>E</a:t>
            </a:r>
            <a:r>
              <a:rPr lang="en-US" sz="1400" dirty="0" smtClean="0"/>
              <a:t>mployee(</a:t>
            </a:r>
            <a:r>
              <a:rPr lang="en-US" sz="1400" dirty="0"/>
              <a:t>Mark Fainaru-</a:t>
            </a:r>
            <a:r>
              <a:rPr lang="en-US" sz="1400" dirty="0" smtClean="0"/>
              <a:t>Wada, ESPN)</a:t>
            </a:r>
          </a:p>
          <a:p>
            <a:pPr algn="just"/>
            <a:r>
              <a:rPr lang="en-US" sz="1400" dirty="0"/>
              <a:t>E</a:t>
            </a:r>
            <a:r>
              <a:rPr lang="en-US" sz="1400" dirty="0" smtClean="0"/>
              <a:t>mployee(TJ Quinn, </a:t>
            </a:r>
            <a:r>
              <a:rPr lang="en-US" sz="1400" dirty="0"/>
              <a:t>ESPN</a:t>
            </a:r>
            <a:r>
              <a:rPr lang="en-US" sz="1400" dirty="0" smtClean="0"/>
              <a:t>)</a:t>
            </a:r>
            <a:endParaRPr lang="en-US" sz="1400" dirty="0"/>
          </a:p>
          <a:p>
            <a:pPr algn="just"/>
            <a:r>
              <a:rPr lang="en-US" sz="1400" dirty="0"/>
              <a:t>L</a:t>
            </a:r>
            <a:r>
              <a:rPr lang="en-US" sz="1400" dirty="0" smtClean="0"/>
              <a:t>ocated-at(</a:t>
            </a:r>
            <a:r>
              <a:rPr lang="en-US" sz="1400" dirty="0"/>
              <a:t>Ned Colletti, </a:t>
            </a:r>
            <a:r>
              <a:rPr lang="en-US" sz="1400" dirty="0" smtClean="0"/>
              <a:t>Dodger’s stadium)</a:t>
            </a:r>
          </a:p>
          <a:p>
            <a:pPr algn="just"/>
            <a:r>
              <a:rPr lang="en-US" sz="1400" dirty="0" smtClean="0"/>
              <a:t>…</a:t>
            </a:r>
            <a:endParaRPr lang="en-US" sz="1400" dirty="0"/>
          </a:p>
          <a:p>
            <a:pPr algn="just"/>
            <a:endParaRPr lang="en-US" sz="1400" dirty="0" smtClean="0"/>
          </a:p>
        </p:txBody>
      </p:sp>
      <p:sp>
        <p:nvSpPr>
          <p:cNvPr id="10" name="Right Arrow 9"/>
          <p:cNvSpPr/>
          <p:nvPr/>
        </p:nvSpPr>
        <p:spPr>
          <a:xfrm>
            <a:off x="4080934" y="3793067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674536" y="3309327"/>
            <a:ext cx="179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Traditional IE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071" y="2371380"/>
            <a:ext cx="3352397" cy="4031874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800" b="1" dirty="0"/>
              <a:t> </a:t>
            </a:r>
            <a:r>
              <a:rPr lang="en-US" sz="800" b="1" dirty="0">
                <a:solidFill>
                  <a:srgbClr val="3366FF"/>
                </a:solidFill>
              </a:rPr>
              <a:t>Manny Ramirez</a:t>
            </a:r>
            <a:r>
              <a:rPr lang="en-US" sz="800" dirty="0"/>
              <a:t> joined a </a:t>
            </a:r>
            <a:r>
              <a:rPr lang="en-US" sz="800" dirty="0" smtClean="0"/>
              <a:t>growing </a:t>
            </a:r>
            <a:r>
              <a:rPr lang="en-US" sz="800" dirty="0"/>
              <a:t>lineup of All-Stars linked to drugs </a:t>
            </a:r>
            <a:r>
              <a:rPr lang="en-US" sz="800" b="1" dirty="0">
                <a:solidFill>
                  <a:srgbClr val="FF0000"/>
                </a:solidFill>
              </a:rPr>
              <a:t>Thursday</a:t>
            </a:r>
            <a:r>
              <a:rPr lang="en-US" sz="800" dirty="0"/>
              <a:t>, with the dreadlocked slugger banished for 50 games by a sport that cannot shake free from scandal.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The </a:t>
            </a:r>
            <a:r>
              <a:rPr lang="en-US" sz="800" b="1" dirty="0">
                <a:solidFill>
                  <a:srgbClr val="008000"/>
                </a:solidFill>
              </a:rPr>
              <a:t>Los Angeles Dodgers</a:t>
            </a:r>
            <a:r>
              <a:rPr lang="en-US" sz="800" b="1" dirty="0"/>
              <a:t> </a:t>
            </a:r>
            <a:r>
              <a:rPr lang="en-US" sz="800" dirty="0"/>
              <a:t>star said he did not take steroids and was prescribed medication by a doctor that contained a banned substance.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"It's a dark day for baseball and certainly for this organization," </a:t>
            </a:r>
            <a:r>
              <a:rPr lang="en-US" sz="800" b="1" dirty="0">
                <a:solidFill>
                  <a:srgbClr val="3366FF"/>
                </a:solidFill>
              </a:rPr>
              <a:t>Dodgers</a:t>
            </a:r>
            <a:r>
              <a:rPr lang="en-US" sz="800" dirty="0">
                <a:solidFill>
                  <a:srgbClr val="3366FF"/>
                </a:solidFill>
              </a:rPr>
              <a:t> </a:t>
            </a:r>
            <a:r>
              <a:rPr lang="en-US" sz="800" dirty="0"/>
              <a:t>general manager </a:t>
            </a:r>
            <a:r>
              <a:rPr lang="en-US" sz="800" b="1" dirty="0">
                <a:solidFill>
                  <a:srgbClr val="3366FF"/>
                </a:solidFill>
              </a:rPr>
              <a:t>Ned Colletti</a:t>
            </a:r>
            <a:r>
              <a:rPr lang="en-US" sz="800" dirty="0"/>
              <a:t> told reporters on the field at </a:t>
            </a:r>
            <a:r>
              <a:rPr lang="en-US" sz="800" b="1" dirty="0">
                <a:solidFill>
                  <a:srgbClr val="800000"/>
                </a:solidFill>
              </a:rPr>
              <a:t>Dodger Stadium</a:t>
            </a:r>
            <a:r>
              <a:rPr lang="en-US" sz="800" dirty="0"/>
              <a:t>. "This organization will never condone anything that isn't clean."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The commissioner's office didn't announce the specific violation by the 36-year-old outfielder, who apologized to the </a:t>
            </a:r>
            <a:r>
              <a:rPr lang="en-US" sz="800" b="1" dirty="0">
                <a:solidFill>
                  <a:srgbClr val="008000"/>
                </a:solidFill>
              </a:rPr>
              <a:t>Dodgers</a:t>
            </a:r>
            <a:r>
              <a:rPr lang="en-US" sz="800" dirty="0"/>
              <a:t> and fans for "this whole situation."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However, testing by </a:t>
            </a:r>
            <a:r>
              <a:rPr lang="en-US" sz="800" b="1" dirty="0">
                <a:solidFill>
                  <a:srgbClr val="008000"/>
                </a:solidFill>
              </a:rPr>
              <a:t>Major League Baseball</a:t>
            </a:r>
            <a:r>
              <a:rPr lang="en-US" sz="800" dirty="0"/>
              <a:t> showed that </a:t>
            </a:r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/>
              <a:t> had testosterone in his body that was not natural and came from an artificial source, two people with knowledge of the case told </a:t>
            </a:r>
            <a:r>
              <a:rPr lang="en-US" sz="800" b="1" dirty="0">
                <a:solidFill>
                  <a:srgbClr val="008000"/>
                </a:solidFill>
              </a:rPr>
              <a:t>ESPN</a:t>
            </a:r>
            <a:r>
              <a:rPr lang="en-US" sz="800" dirty="0"/>
              <a:t>'s </a:t>
            </a:r>
            <a:r>
              <a:rPr lang="en-US" sz="800" b="1" dirty="0">
                <a:solidFill>
                  <a:srgbClr val="3366FF"/>
                </a:solidFill>
              </a:rPr>
              <a:t>Mark Fainaru-Wada</a:t>
            </a:r>
            <a:r>
              <a:rPr lang="en-US" sz="800" dirty="0"/>
              <a:t> and </a:t>
            </a:r>
            <a:r>
              <a:rPr lang="en-US" sz="800" b="1" dirty="0">
                <a:solidFill>
                  <a:srgbClr val="3366FF"/>
                </a:solidFill>
              </a:rPr>
              <a:t>T.J. Quinn</a:t>
            </a:r>
            <a:r>
              <a:rPr lang="en-US" sz="800" dirty="0"/>
              <a:t>. The sources said that in addition to the artificial testosterone, </a:t>
            </a:r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>
                <a:solidFill>
                  <a:srgbClr val="3366FF"/>
                </a:solidFill>
              </a:rPr>
              <a:t> </a:t>
            </a:r>
            <a:r>
              <a:rPr lang="en-US" sz="800" dirty="0"/>
              <a:t>was identified as using the female fertility drug human chorionic gonadotropin, or </a:t>
            </a:r>
            <a:r>
              <a:rPr lang="en-US" sz="800" dirty="0" err="1"/>
              <a:t>hCG</a:t>
            </a:r>
            <a:r>
              <a:rPr lang="en-US" sz="800" dirty="0"/>
              <a:t>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The sources said </a:t>
            </a:r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/>
              <a:t> was suspended for using </a:t>
            </a:r>
            <a:r>
              <a:rPr lang="en-US" sz="800" dirty="0" err="1"/>
              <a:t>hCG</a:t>
            </a:r>
            <a:r>
              <a:rPr lang="en-US" sz="800" dirty="0"/>
              <a:t> because baseball had documentation to prove his use of the drug. A </a:t>
            </a:r>
            <a:r>
              <a:rPr lang="en-US" sz="800" b="1" dirty="0">
                <a:solidFill>
                  <a:srgbClr val="008000"/>
                </a:solidFill>
              </a:rPr>
              <a:t>Major League Baseball </a:t>
            </a:r>
            <a:r>
              <a:rPr lang="en-US" sz="800" dirty="0"/>
              <a:t>source said Ramirez's representatives indicated they would fight a suspension for using artificial testosterone.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/>
              <a:t>, in a statement issued by the </a:t>
            </a:r>
            <a:r>
              <a:rPr lang="en-US" sz="800" b="1" dirty="0">
                <a:solidFill>
                  <a:srgbClr val="008000"/>
                </a:solidFill>
              </a:rPr>
              <a:t>players' union</a:t>
            </a:r>
            <a:r>
              <a:rPr lang="en-US" sz="800" dirty="0"/>
              <a:t>, said: "Recently, I saw a physician for a personal health issue. He gave me a medication, not a steroid, which he thought was OK to give </a:t>
            </a:r>
            <a:r>
              <a:rPr lang="en-US" sz="800" dirty="0" smtClean="0"/>
              <a:t>me.</a:t>
            </a:r>
          </a:p>
          <a:p>
            <a:pPr algn="just"/>
            <a:r>
              <a:rPr lang="en-US" sz="800" dirty="0" smtClean="0"/>
              <a:t>…</a:t>
            </a:r>
            <a:endParaRPr lang="en-US" sz="800" dirty="0"/>
          </a:p>
        </p:txBody>
      </p:sp>
      <p:sp>
        <p:nvSpPr>
          <p:cNvPr id="14" name="Rounded Rectangle 13"/>
          <p:cNvSpPr/>
          <p:nvPr/>
        </p:nvSpPr>
        <p:spPr>
          <a:xfrm>
            <a:off x="1998133" y="3454400"/>
            <a:ext cx="4487333" cy="133773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92934"/>
                </a:solidFill>
              </a:rPr>
              <a:t>Relations need to be hand-specified!</a:t>
            </a:r>
          </a:p>
          <a:p>
            <a:pPr algn="ctr"/>
            <a:endParaRPr lang="en-US" sz="10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6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Extract arbitrary </a:t>
            </a:r>
            <a:r>
              <a:rPr lang="en-US" b="1" dirty="0" smtClean="0">
                <a:solidFill>
                  <a:srgbClr val="800000"/>
                </a:solidFill>
              </a:rPr>
              <a:t>relationships</a:t>
            </a:r>
            <a:r>
              <a:rPr lang="en-US" sz="2000" dirty="0" smtClean="0"/>
              <a:t> between </a:t>
            </a:r>
            <a:r>
              <a:rPr lang="en-US" sz="2000" dirty="0" smtClean="0">
                <a:solidFill>
                  <a:srgbClr val="0000FF"/>
                </a:solidFill>
              </a:rPr>
              <a:t>noun phrases</a:t>
            </a:r>
            <a:r>
              <a:rPr lang="en-US" sz="2000" dirty="0" smtClean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15234" y="1868417"/>
            <a:ext cx="6113532" cy="3098506"/>
            <a:chOff x="1515234" y="2679006"/>
            <a:chExt cx="6113532" cy="3098506"/>
          </a:xfrm>
        </p:grpSpPr>
        <p:sp>
          <p:nvSpPr>
            <p:cNvPr id="8" name="Rectangle 7"/>
            <p:cNvSpPr/>
            <p:nvPr/>
          </p:nvSpPr>
          <p:spPr>
            <a:xfrm>
              <a:off x="1515234" y="4854182"/>
              <a:ext cx="6113532" cy="923330"/>
            </a:xfrm>
            <a:prstGeom prst="rect">
              <a:avLst/>
            </a:prstGeom>
            <a:ln>
              <a:solidFill>
                <a:srgbClr val="4A731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Manny Ramirez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joined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growing lineup of All-stars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for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50 games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by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sport</a:t>
              </a:r>
              <a:r>
                <a:rPr lang="en-US" dirty="0" smtClean="0"/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15234" y="2679006"/>
              <a:ext cx="6113532" cy="738664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/>
                <a:t> Manny Ramirez joined a </a:t>
              </a:r>
              <a:r>
                <a:rPr lang="en-US" sz="1400" dirty="0" smtClean="0"/>
                <a:t>growing </a:t>
              </a:r>
              <a:r>
                <a:rPr lang="en-US" sz="1400" dirty="0"/>
                <a:t>lineup of All-Stars linked to drugs Thursday, with the dreadlocked slugger banished for 50 games by a sport that cannot shake free from scandal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4080934" y="4076594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1634" y="3928602"/>
              <a:ext cx="1794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 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67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33431"/>
              </p:ext>
            </p:extLst>
          </p:nvPr>
        </p:nvGraphicFramePr>
        <p:xfrm>
          <a:off x="630571" y="1592807"/>
          <a:ext cx="8804929" cy="5659063"/>
        </p:xfrm>
        <a:graphic>
          <a:graphicData uri="http://schemas.openxmlformats.org/drawingml/2006/table">
            <a:tbl>
              <a:tblPr/>
              <a:tblGrid>
                <a:gridCol w="2872215"/>
                <a:gridCol w="2576285"/>
                <a:gridCol w="3356429"/>
              </a:tblGrid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1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Relation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</a:t>
                      </a:r>
                      <a:r>
                        <a:rPr 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Manny 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joined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growing lineup of All-Stars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sport that cannot shake free from scandal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 games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Angeles Dodgers star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said 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 medication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doctor that contained a banned substance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not take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steroids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medication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This organization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will never condone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anything that is n't clean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manager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's certainly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dark day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didn't announce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specific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violation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outfielder… 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apologized to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Dodgers and fans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natural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identified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addition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had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…came from an artificial source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natural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came from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 artificial source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ESPN 's Mark Fainaru-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testing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However showed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would fight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suspension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998133" y="3185237"/>
            <a:ext cx="4487333" cy="133773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92934"/>
                </a:solidFill>
              </a:rPr>
              <a:t>Too many relations</a:t>
            </a:r>
            <a:r>
              <a:rPr lang="en-US" sz="2000" dirty="0" smtClean="0">
                <a:solidFill>
                  <a:srgbClr val="292934"/>
                </a:solidFill>
              </a:rPr>
              <a:t>!</a:t>
            </a:r>
          </a:p>
          <a:p>
            <a:pPr algn="ctr"/>
            <a:endParaRPr lang="en-US" sz="2000" dirty="0" smtClean="0">
              <a:solidFill>
                <a:srgbClr val="292934"/>
              </a:solidFill>
            </a:endParaRPr>
          </a:p>
          <a:p>
            <a:pPr algn="ctr"/>
            <a:r>
              <a:rPr lang="en-US" sz="2000" dirty="0" smtClean="0">
                <a:solidFill>
                  <a:srgbClr val="292934"/>
                </a:solidFill>
              </a:rPr>
              <a:t>No notion of importance.</a:t>
            </a:r>
            <a:endParaRPr lang="en-US" sz="2000" dirty="0" smtClean="0">
              <a:solidFill>
                <a:srgbClr val="292934"/>
              </a:solidFill>
            </a:endParaRPr>
          </a:p>
          <a:p>
            <a:pPr algn="ctr"/>
            <a:endParaRPr lang="en-US" sz="1000" dirty="0" smtClean="0">
              <a:solidFill>
                <a:srgbClr val="29293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4900" y="901700"/>
            <a:ext cx="519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Relations between noun-phrases.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5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Template IE for Event Extraction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V="1">
            <a:off x="1937497" y="4168921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91572"/>
              </p:ext>
            </p:extLst>
          </p:nvPr>
        </p:nvGraphicFramePr>
        <p:xfrm>
          <a:off x="4148674" y="2981156"/>
          <a:ext cx="4797942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59589"/>
                <a:gridCol w="959589"/>
                <a:gridCol w="959589"/>
                <a:gridCol w="809910"/>
                <a:gridCol w="1109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007120"/>
            <a:ext cx="1854200" cy="1373991"/>
          </a:xfrm>
          <a:prstGeom prst="rect">
            <a:avLst/>
          </a:prstGeom>
        </p:spPr>
      </p:pic>
      <p:sp>
        <p:nvSpPr>
          <p:cNvPr id="5" name="Predefined Process 4"/>
          <p:cNvSpPr/>
          <p:nvPr/>
        </p:nvSpPr>
        <p:spPr>
          <a:xfrm>
            <a:off x="1117600" y="3130312"/>
            <a:ext cx="2070100" cy="612648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Template IE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5071" y="4730346"/>
            <a:ext cx="4423429" cy="18609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200" b="1" dirty="0" smtClean="0"/>
              <a:t>Suspension Template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Actors</a:t>
            </a:r>
            <a:r>
              <a:rPr lang="en-US" sz="1200" b="1" dirty="0"/>
              <a:t>	</a:t>
            </a:r>
            <a:r>
              <a:rPr lang="en-US" sz="1200" b="1" dirty="0" smtClean="0"/>
              <a:t>	Roles</a:t>
            </a:r>
            <a:endParaRPr lang="en-US" sz="1200" b="1" dirty="0"/>
          </a:p>
          <a:p>
            <a:r>
              <a:rPr lang="en-US" sz="1200" dirty="0"/>
              <a:t>Player		</a:t>
            </a:r>
            <a:r>
              <a:rPr lang="en-US" sz="1200" dirty="0" smtClean="0"/>
              <a:t>	Person </a:t>
            </a:r>
            <a:r>
              <a:rPr lang="en-US" sz="1200" dirty="0"/>
              <a:t>who fails the test</a:t>
            </a:r>
          </a:p>
          <a:p>
            <a:r>
              <a:rPr lang="en-US" sz="1200" dirty="0" smtClean="0"/>
              <a:t>Drug</a:t>
            </a:r>
            <a:r>
              <a:rPr lang="en-US" sz="1200" dirty="0"/>
              <a:t>		</a:t>
            </a:r>
            <a:r>
              <a:rPr lang="en-US" sz="1200" dirty="0" smtClean="0"/>
              <a:t>	Drug </a:t>
            </a:r>
            <a:r>
              <a:rPr lang="en-US" sz="1200" dirty="0"/>
              <a:t>used by the </a:t>
            </a:r>
            <a:r>
              <a:rPr lang="en-US" sz="1200" dirty="0" smtClean="0"/>
              <a:t>player</a:t>
            </a:r>
          </a:p>
          <a:p>
            <a:r>
              <a:rPr lang="en-US" sz="1200" dirty="0" smtClean="0"/>
              <a:t>Ban</a:t>
            </a:r>
            <a:r>
              <a:rPr lang="en-US" sz="1200" dirty="0"/>
              <a:t>	</a:t>
            </a:r>
            <a:r>
              <a:rPr lang="en-US" sz="1200" dirty="0" smtClean="0"/>
              <a:t>		Time </a:t>
            </a:r>
            <a:r>
              <a:rPr lang="en-US" sz="1200" dirty="0"/>
              <a:t>for which the player is </a:t>
            </a:r>
            <a:r>
              <a:rPr lang="en-US" sz="1200" dirty="0" smtClean="0"/>
              <a:t>suspended</a:t>
            </a:r>
          </a:p>
          <a:p>
            <a:r>
              <a:rPr lang="en-US" sz="1200" dirty="0" smtClean="0"/>
              <a:t>Team</a:t>
            </a:r>
            <a:r>
              <a:rPr lang="en-US" sz="1200" dirty="0"/>
              <a:t>		</a:t>
            </a:r>
            <a:r>
              <a:rPr lang="en-US" sz="1200" dirty="0" smtClean="0"/>
              <a:t>	Player’s </a:t>
            </a:r>
            <a:r>
              <a:rPr lang="en-US" sz="1200" dirty="0"/>
              <a:t>team</a:t>
            </a:r>
          </a:p>
          <a:p>
            <a:r>
              <a:rPr lang="en-US" sz="1200" dirty="0"/>
              <a:t>Organization	</a:t>
            </a:r>
            <a:r>
              <a:rPr lang="en-US" sz="1200" dirty="0" smtClean="0"/>
              <a:t>	Organization </a:t>
            </a:r>
            <a:r>
              <a:rPr lang="en-US" sz="1200" dirty="0"/>
              <a:t>that suspends the </a:t>
            </a:r>
            <a:r>
              <a:rPr lang="en-US" sz="1200" dirty="0" smtClean="0"/>
              <a:t>player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 flipV="1">
            <a:off x="3278483" y="3276960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5" name="Right Arrow 14"/>
          <p:cNvSpPr/>
          <p:nvPr/>
        </p:nvSpPr>
        <p:spPr>
          <a:xfrm rot="5400000">
            <a:off x="1937496" y="2640721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26481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scale Template-IE?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to generate schemas for arbitrary open-domain events</a:t>
            </a:r>
            <a:r>
              <a:rPr lang="en-US" dirty="0" smtClean="0"/>
              <a:t>?</a:t>
            </a: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For example MUC templates don’t include schema for drugs.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49561" y="2320412"/>
            <a:ext cx="4373898" cy="2306035"/>
            <a:chOff x="2349561" y="2320412"/>
            <a:chExt cx="4373898" cy="2306035"/>
          </a:xfrm>
        </p:grpSpPr>
        <p:sp>
          <p:nvSpPr>
            <p:cNvPr id="7" name="Rounded Rectangle 6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11300" y="4914900"/>
            <a:ext cx="623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/>
              <a:t>Manual</a:t>
            </a:r>
            <a:r>
              <a:rPr lang="en-US" dirty="0" smtClean="0"/>
              <a:t> and limited to a small number of domains</a:t>
            </a:r>
          </a:p>
          <a:p>
            <a:r>
              <a:rPr lang="en-US" dirty="0"/>
              <a:t>	</a:t>
            </a:r>
            <a:r>
              <a:rPr lang="en-US" dirty="0" smtClean="0"/>
              <a:t>Automatic method resulted in </a:t>
            </a:r>
            <a:r>
              <a:rPr lang="en-US" b="1" dirty="0" smtClean="0"/>
              <a:t>incoherent </a:t>
            </a:r>
            <a:r>
              <a:rPr lang="en-US" dirty="0" smtClean="0"/>
              <a:t>schemas.</a:t>
            </a:r>
          </a:p>
          <a:p>
            <a:r>
              <a:rPr lang="en-US" dirty="0" smtClean="0"/>
              <a:t>			 </a:t>
            </a:r>
            <a:r>
              <a:rPr lang="en-US" dirty="0"/>
              <a:t>	</a:t>
            </a:r>
            <a:r>
              <a:rPr lang="en-US" dirty="0" smtClean="0"/>
              <a:t>	    [Chambers and Jurafsky, 2009]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7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</a:t>
            </a:r>
            <a:r>
              <a:rPr lang="en-US" b="1" dirty="0" smtClean="0"/>
              <a:t>coherent</a:t>
            </a:r>
            <a:r>
              <a:rPr lang="en-US" dirty="0" smtClean="0"/>
              <a:t> </a:t>
            </a:r>
            <a:r>
              <a:rPr lang="en-US" b="1" dirty="0" smtClean="0"/>
              <a:t>open-domain </a:t>
            </a:r>
            <a:r>
              <a:rPr lang="en-US" dirty="0" smtClean="0"/>
              <a:t>schemas about events mentioned in a corpus.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6839"/>
            <a:ext cx="2567158" cy="1991381"/>
          </a:xfrm>
          <a:prstGeom prst="rect">
            <a:avLst/>
          </a:prstGeom>
        </p:spPr>
      </p:pic>
      <p:sp>
        <p:nvSpPr>
          <p:cNvPr id="115" name="Right Arrow 114"/>
          <p:cNvSpPr/>
          <p:nvPr/>
        </p:nvSpPr>
        <p:spPr>
          <a:xfrm>
            <a:off x="2760141" y="3606808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39071" y="2104369"/>
            <a:ext cx="26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	</a:t>
            </a:r>
            <a:r>
              <a:rPr lang="en-US" dirty="0" smtClean="0"/>
              <a:t>News Texts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347688" y="2104369"/>
            <a:ext cx="349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	</a:t>
            </a:r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36510" y="2473701"/>
            <a:ext cx="4373898" cy="2306035"/>
            <a:chOff x="2349561" y="2320412"/>
            <a:chExt cx="4373898" cy="2306035"/>
          </a:xfrm>
        </p:grpSpPr>
        <p:sp>
          <p:nvSpPr>
            <p:cNvPr id="14" name="Rounded Rectangle 13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15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19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7494" y="1899843"/>
            <a:ext cx="7009013" cy="3576429"/>
            <a:chOff x="629728" y="1182054"/>
            <a:chExt cx="7896189" cy="3956372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96189" cy="3409493"/>
              <a:chOff x="703786" y="1728933"/>
              <a:chExt cx="7896189" cy="340949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817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blood test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testosterone 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69173" y="4405177"/>
                <a:ext cx="753979" cy="73324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38594" y="4607109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44859" y="4405177"/>
                <a:ext cx="753979" cy="733249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28091" y="4405176"/>
                <a:ext cx="3171884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457200" y="1164887"/>
            <a:ext cx="8229600" cy="53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A set of </a:t>
            </a:r>
            <a:r>
              <a:rPr lang="en-US" sz="1800" b="1" dirty="0" smtClean="0"/>
              <a:t>actors</a:t>
            </a:r>
            <a:r>
              <a:rPr lang="en-US" sz="1800" dirty="0" smtClean="0"/>
              <a:t> and the </a:t>
            </a:r>
            <a:r>
              <a:rPr lang="en-US" sz="1800" b="1" dirty="0" smtClean="0"/>
              <a:t>roles</a:t>
            </a:r>
            <a:r>
              <a:rPr lang="en-US" sz="1800" dirty="0" smtClean="0"/>
              <a:t> they participate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0283" y="5848644"/>
            <a:ext cx="2695986" cy="646331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1) Not labeled actors.</a:t>
            </a:r>
            <a:endParaRPr lang="en-US" dirty="0"/>
          </a:p>
          <a:p>
            <a:r>
              <a:rPr lang="en-US" dirty="0" smtClean="0"/>
              <a:t>2) Roles via relations.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6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6950" y="2921000"/>
            <a:ext cx="715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Why should you care about </a:t>
            </a:r>
            <a:r>
              <a:rPr lang="en-US" b="1" dirty="0" smtClean="0"/>
              <a:t>knowledge extraction and reasoning?</a:t>
            </a:r>
          </a:p>
        </p:txBody>
      </p:sp>
      <p:sp>
        <p:nvSpPr>
          <p:cNvPr id="3" name="Rectangle 2"/>
          <p:cNvSpPr/>
          <p:nvPr/>
        </p:nvSpPr>
        <p:spPr>
          <a:xfrm>
            <a:off x="996950" y="3492500"/>
            <a:ext cx="7150100" cy="965200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Knowledge is in textual form.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Reasoning with textual forms is difficult. Need structure.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Need robust inference mechanisms.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96950" y="5105400"/>
            <a:ext cx="704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Tie the following three slides to the three points here</a:t>
            </a:r>
          </a:p>
          <a:p>
            <a:r>
              <a:rPr lang="en-US" dirty="0" smtClean="0"/>
              <a:t>and make the title of the slides reflect that.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2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25500" y="1342573"/>
            <a:ext cx="80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Facts co-mentioned in text likely belong to the same event or scenario.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IE relations present a succinct representation of facts.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5500" y="2486046"/>
            <a:ext cx="8019482" cy="1600438"/>
          </a:xfrm>
          <a:prstGeom prst="rect">
            <a:avLst/>
          </a:prstGeom>
          <a:ln>
            <a:solidFill>
              <a:srgbClr val="8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John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</a:t>
            </a:r>
            <a:r>
              <a:rPr lang="en-US" sz="1400" dirty="0"/>
              <a:t> </a:t>
            </a:r>
            <a:r>
              <a:rPr lang="en-US" sz="1400" dirty="0" smtClean="0"/>
              <a:t>police … They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 armed robbery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Ramirez </a:t>
            </a:r>
            <a:r>
              <a:rPr lang="en-US" sz="1400" b="1" dirty="0" smtClean="0"/>
              <a:t>failed</a:t>
            </a:r>
            <a:r>
              <a:rPr lang="en-US" sz="1400" dirty="0"/>
              <a:t> </a:t>
            </a:r>
            <a:r>
              <a:rPr lang="en-US" sz="1400" dirty="0" smtClean="0"/>
              <a:t>a drug test … He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 50 games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A bomb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 a market … 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Democrats </a:t>
            </a:r>
            <a:r>
              <a:rPr lang="en-US" sz="1400" b="1" dirty="0" smtClean="0"/>
              <a:t>favored</a:t>
            </a:r>
            <a:r>
              <a:rPr lang="en-US" sz="1400" dirty="0" smtClean="0"/>
              <a:t> the bill … The bill</a:t>
            </a:r>
            <a:r>
              <a:rPr lang="en-US" sz="1400" dirty="0"/>
              <a:t> </a:t>
            </a:r>
            <a:r>
              <a:rPr lang="en-US" sz="1400" dirty="0" smtClean="0"/>
              <a:t>was </a:t>
            </a:r>
            <a:r>
              <a:rPr lang="en-US" sz="1400" dirty="0"/>
              <a:t>overwhelmingly </a:t>
            </a:r>
            <a:r>
              <a:rPr lang="en-US" sz="1400" b="1" dirty="0"/>
              <a:t>opposed</a:t>
            </a:r>
            <a:r>
              <a:rPr lang="en-US" sz="1400" dirty="0"/>
              <a:t> by the republicans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00" y="2492676"/>
            <a:ext cx="8019482" cy="16004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(John,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by, police) … (They,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with, armed robbery)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(Ramirez, </a:t>
            </a:r>
            <a:r>
              <a:rPr lang="en-US" sz="1400" b="1" dirty="0" smtClean="0"/>
              <a:t>failed,</a:t>
            </a:r>
            <a:r>
              <a:rPr lang="en-US" sz="1400" dirty="0" smtClean="0"/>
              <a:t> a drug test) … (He,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for, 50 games)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(A bomb,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in, a market) … (The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(Democrats, </a:t>
            </a:r>
            <a:r>
              <a:rPr lang="en-US" sz="1400" b="1" dirty="0" smtClean="0"/>
              <a:t>favored,</a:t>
            </a:r>
            <a:r>
              <a:rPr lang="en-US" sz="1400" dirty="0" smtClean="0"/>
              <a:t> the bill) … (The bill, was overwhelmingly </a:t>
            </a:r>
            <a:r>
              <a:rPr lang="en-US" sz="1400" b="1" dirty="0" smtClean="0"/>
              <a:t>opposed</a:t>
            </a:r>
            <a:r>
              <a:rPr lang="en-US" sz="1400" dirty="0" smtClean="0"/>
              <a:t> by, the republicans)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119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8450" y="1142584"/>
            <a:ext cx="8587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Use Open IE relations to generate schemas!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1" y="2409143"/>
            <a:ext cx="2567158" cy="1991381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982545" y="5221786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78142" y="1936673"/>
            <a:ext cx="26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 </a:t>
            </a:r>
            <a:r>
              <a:rPr lang="en-US" dirty="0"/>
              <a:t> </a:t>
            </a:r>
            <a:r>
              <a:rPr lang="en-US" dirty="0" smtClean="0"/>
              <a:t>News Texts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86759" y="1936673"/>
            <a:ext cx="349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 </a:t>
            </a:r>
            <a:r>
              <a:rPr lang="en-US" dirty="0" smtClean="0"/>
              <a:t>Event Schemas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2332" y="5839849"/>
            <a:ext cx="25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IE Relations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2946806" y="5926102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205731" y="5836169"/>
            <a:ext cx="3162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Relational Co-occurrence</a:t>
            </a:r>
          </a:p>
          <a:p>
            <a:pPr algn="ctr"/>
            <a:r>
              <a:rPr lang="en-US" dirty="0" smtClean="0"/>
              <a:t>(</a:t>
            </a:r>
            <a:r>
              <a:rPr lang="en-US" dirty="0"/>
              <a:t>R</a:t>
            </a:r>
            <a:r>
              <a:rPr lang="en-US" dirty="0" smtClean="0"/>
              <a:t>el-grams)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 flipV="1">
            <a:off x="5419078" y="5221786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363744" y="2611967"/>
            <a:ext cx="2476500" cy="1536700"/>
            <a:chOff x="4724400" y="2489200"/>
            <a:chExt cx="3727707" cy="2171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7322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5" grpId="0"/>
      <p:bldP spid="26" grpId="0" animBg="1"/>
      <p:bldP spid="27" grpId="0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66" y="1208334"/>
            <a:ext cx="8528068" cy="50783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Text: </a:t>
            </a:r>
          </a:p>
          <a:p>
            <a:r>
              <a:rPr lang="en-US" dirty="0" smtClean="0"/>
              <a:t>He cited a new study that was released by UCLA in 2008.</a:t>
            </a:r>
          </a:p>
          <a:p>
            <a:endParaRPr lang="en-US" b="1" dirty="0" smtClean="0"/>
          </a:p>
          <a:p>
            <a:r>
              <a:rPr lang="en-US" b="1" dirty="0" smtClean="0"/>
              <a:t>Extractions:</a:t>
            </a:r>
            <a:endParaRPr lang="en-US" dirty="0" smtClean="0"/>
          </a:p>
          <a:p>
            <a:r>
              <a:rPr lang="en-US" dirty="0" smtClean="0"/>
              <a:t>(He, cited, a new study)</a:t>
            </a:r>
          </a:p>
          <a:p>
            <a:r>
              <a:rPr lang="en-US" dirty="0" smtClean="0"/>
              <a:t>(a new study, was released by, UCLA)</a:t>
            </a:r>
          </a:p>
          <a:p>
            <a:r>
              <a:rPr lang="en-US" dirty="0" smtClean="0"/>
              <a:t>(a new study, was released in, 2008)</a:t>
            </a:r>
          </a:p>
          <a:p>
            <a:endParaRPr lang="en-US" dirty="0" smtClean="0"/>
          </a:p>
          <a:p>
            <a:r>
              <a:rPr lang="en-US" b="1" dirty="0" smtClean="0"/>
              <a:t>Normalized:</a:t>
            </a:r>
          </a:p>
          <a:p>
            <a:r>
              <a:rPr lang="en-US" dirty="0" smtClean="0"/>
              <a:t>(he, cite, study)</a:t>
            </a:r>
          </a:p>
          <a:p>
            <a:r>
              <a:rPr lang="en-US" dirty="0" smtClean="0"/>
              <a:t>(study, be released by, UCLA)</a:t>
            </a:r>
          </a:p>
          <a:p>
            <a:r>
              <a:rPr lang="en-US" dirty="0" smtClean="0"/>
              <a:t>(study, be released in, 2008)</a:t>
            </a:r>
          </a:p>
          <a:p>
            <a:endParaRPr lang="en-US" b="1" dirty="0"/>
          </a:p>
          <a:p>
            <a:r>
              <a:rPr lang="en-US" b="1" dirty="0" smtClean="0"/>
              <a:t>Generalized:</a:t>
            </a:r>
          </a:p>
          <a:p>
            <a:r>
              <a:rPr lang="en-US" dirty="0" smtClean="0"/>
              <a:t>([person], cite, [activity])</a:t>
            </a:r>
          </a:p>
          <a:p>
            <a:r>
              <a:rPr lang="en-US" dirty="0" smtClean="0"/>
              <a:t>([activity], be released by, [organization])</a:t>
            </a:r>
          </a:p>
          <a:p>
            <a:r>
              <a:rPr lang="en-US" dirty="0" smtClean="0"/>
              <a:t>([activity], be released in, [time-unit])</a:t>
            </a:r>
            <a:endParaRPr lang="en-US" dirty="0"/>
          </a:p>
          <a:p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22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Relations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574" y="3371486"/>
            <a:ext cx="4204924" cy="116955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Extract Argument </a:t>
            </a:r>
            <a:r>
              <a:rPr lang="en-US" sz="1400" b="1" dirty="0"/>
              <a:t>H</a:t>
            </a:r>
            <a:r>
              <a:rPr lang="en-US" sz="1400" b="1" dirty="0" smtClean="0"/>
              <a:t>ead:</a:t>
            </a:r>
          </a:p>
          <a:p>
            <a:endParaRPr lang="en-US" sz="1400" dirty="0" smtClean="0"/>
          </a:p>
          <a:p>
            <a:r>
              <a:rPr lang="en-US" sz="1400" dirty="0" smtClean="0"/>
              <a:t>10 people	=&gt;	people</a:t>
            </a:r>
          </a:p>
          <a:p>
            <a:r>
              <a:rPr lang="en-US" sz="1400" dirty="0" smtClean="0"/>
              <a:t>group of passengers	=&gt;	passengers</a:t>
            </a:r>
          </a:p>
          <a:p>
            <a:r>
              <a:rPr lang="en-US" sz="1400" dirty="0" smtClean="0"/>
              <a:t>France’s president =&gt; president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574" y="4893542"/>
            <a:ext cx="4204923" cy="138499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Assign Semantic Classes</a:t>
            </a:r>
          </a:p>
          <a:p>
            <a:endParaRPr lang="en-US" sz="1400" dirty="0" smtClean="0"/>
          </a:p>
          <a:p>
            <a:r>
              <a:rPr lang="en-US" sz="1400" dirty="0" smtClean="0"/>
              <a:t>Named entity classes</a:t>
            </a:r>
          </a:p>
          <a:p>
            <a:r>
              <a:rPr lang="en-US" sz="1400" dirty="0" smtClean="0"/>
              <a:t>	Person, Organization, Location,…</a:t>
            </a:r>
          </a:p>
          <a:p>
            <a:r>
              <a:rPr lang="en-US" sz="1400" dirty="0" smtClean="0"/>
              <a:t>29 WordNet classes</a:t>
            </a:r>
          </a:p>
          <a:p>
            <a:r>
              <a:rPr lang="en-US" sz="1400" dirty="0" smtClean="0"/>
              <a:t>	Drug, Structure, Device, Activity, 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6574" y="2280946"/>
            <a:ext cx="4204923" cy="73866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Ollie [Mausam et al, 2012]</a:t>
            </a:r>
          </a:p>
          <a:p>
            <a:endParaRPr lang="en-US" sz="1400" dirty="0" smtClean="0"/>
          </a:p>
          <a:p>
            <a:r>
              <a:rPr lang="en-US" sz="1400" dirty="0" smtClean="0"/>
              <a:t>State-of-the-art open extractor.</a:t>
            </a:r>
          </a:p>
        </p:txBody>
      </p:sp>
    </p:spTree>
    <p:extLst>
      <p:ext uri="{BB962C8B-B14F-4D97-AF65-F5344CB8AC3E}">
        <p14:creationId xmlns:p14="http://schemas.microsoft.com/office/powerpoint/2010/main" val="273122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Rel-grams – A model of relation co-occurrence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1" y="2555050"/>
            <a:ext cx="37592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1" y="3723766"/>
            <a:ext cx="2908300" cy="66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4628" y="2661553"/>
            <a:ext cx="588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seeing T’ in the vicinity of T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Delta-smoothed for sparse events.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24628" y="3732921"/>
            <a:ext cx="588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Importance decays with length of window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351" y="1421991"/>
            <a:ext cx="827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How likely are we to see relation T’ in the vicinity of T?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6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132" y="2776963"/>
            <a:ext cx="7653868" cy="5759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68856"/>
              </p:ext>
            </p:extLst>
          </p:nvPr>
        </p:nvGraphicFramePr>
        <p:xfrm>
          <a:off x="220132" y="1080250"/>
          <a:ext cx="8657885" cy="445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#1(T,</a:t>
                      </a:r>
                      <a:r>
                        <a:rPr lang="en-US" sz="1400" b="1" baseline="0" dirty="0" smtClean="0"/>
                        <a:t>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#2(T,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(study,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be released by, UCLA)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X:[activity])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(X:[person], failed, test)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(bomb, exploded in, </a:t>
                      </a:r>
                      <a:r>
                        <a:rPr lang="en-US" sz="1400" dirty="0" err="1" smtClean="0"/>
                        <a:t>Bhagdad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([device], exploded in, [location])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([organization],</a:t>
                      </a:r>
                      <a:r>
                        <a:rPr lang="en-US" sz="1400" baseline="0" dirty="0" smtClean="0"/>
                        <a:t> claimed, responsibility)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25863" y="1896120"/>
            <a:ext cx="8505911" cy="990600"/>
          </a:xfrm>
        </p:spPr>
        <p:txBody>
          <a:bodyPr/>
          <a:lstStyle/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Rel-grams Tabulation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63" y="1829832"/>
            <a:ext cx="1600200" cy="124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300" y="11938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1.8 Million New York Times Articles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07" y="4032766"/>
            <a:ext cx="1843707" cy="596900"/>
          </a:xfrm>
          <a:prstGeom prst="rect">
            <a:avLst/>
          </a:prstGeom>
        </p:spPr>
      </p:pic>
      <p:sp>
        <p:nvSpPr>
          <p:cNvPr id="8" name="Predefined Process 7"/>
          <p:cNvSpPr/>
          <p:nvPr/>
        </p:nvSpPr>
        <p:spPr>
          <a:xfrm>
            <a:off x="2238844" y="4711700"/>
            <a:ext cx="1494956" cy="8255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Open Information Extractor</a:t>
            </a:r>
          </a:p>
          <a:p>
            <a:pPr algn="ctr"/>
            <a:endParaRPr lang="en-US" sz="1000" dirty="0" smtClean="0"/>
          </a:p>
        </p:txBody>
      </p:sp>
      <p:sp>
        <p:nvSpPr>
          <p:cNvPr id="9" name="Predefined Process 8"/>
          <p:cNvSpPr/>
          <p:nvPr/>
        </p:nvSpPr>
        <p:spPr>
          <a:xfrm>
            <a:off x="628963" y="4711700"/>
            <a:ext cx="1479237" cy="8255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Co-reference </a:t>
            </a:r>
          </a:p>
          <a:p>
            <a:pPr algn="ctr"/>
            <a:r>
              <a:rPr lang="en-US" sz="1000" dirty="0" smtClean="0"/>
              <a:t>Resolver</a:t>
            </a:r>
          </a:p>
          <a:p>
            <a:pPr algn="ctr"/>
            <a:endParaRPr lang="en-US" sz="1000" dirty="0" smtClean="0"/>
          </a:p>
        </p:txBody>
      </p:sp>
      <p:sp>
        <p:nvSpPr>
          <p:cNvPr id="10" name="Predefined Process 9"/>
          <p:cNvSpPr/>
          <p:nvPr/>
        </p:nvSpPr>
        <p:spPr>
          <a:xfrm>
            <a:off x="3880163" y="4699000"/>
            <a:ext cx="1441137" cy="8382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Rel-grams </a:t>
            </a:r>
          </a:p>
          <a:p>
            <a:pPr algn="ctr"/>
            <a:r>
              <a:rPr lang="en-US" sz="1000" dirty="0" smtClean="0"/>
              <a:t>Emitter</a:t>
            </a:r>
          </a:p>
        </p:txBody>
      </p:sp>
      <p:sp>
        <p:nvSpPr>
          <p:cNvPr id="11" name="Predefined Process 10"/>
          <p:cNvSpPr/>
          <p:nvPr/>
        </p:nvSpPr>
        <p:spPr>
          <a:xfrm>
            <a:off x="6318563" y="4699000"/>
            <a:ext cx="1441137" cy="8382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Rel-grams</a:t>
            </a:r>
          </a:p>
          <a:p>
            <a:pPr algn="ctr"/>
            <a:r>
              <a:rPr lang="en-US" sz="1000" dirty="0" smtClean="0"/>
              <a:t>Counter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63700" y="5720834"/>
            <a:ext cx="292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Map</a:t>
            </a:r>
          </a:p>
          <a:p>
            <a:pPr algn="ctr"/>
            <a:r>
              <a:rPr lang="en-US" dirty="0" smtClean="0"/>
              <a:t>&gt; 55 Billion Relation Pairs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6100" y="5688568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Reduce</a:t>
            </a:r>
          </a:p>
        </p:txBody>
      </p:sp>
      <p:sp>
        <p:nvSpPr>
          <p:cNvPr id="15" name="Curved Right Arrow 14"/>
          <p:cNvSpPr/>
          <p:nvPr/>
        </p:nvSpPr>
        <p:spPr>
          <a:xfrm>
            <a:off x="241300" y="3365500"/>
            <a:ext cx="457200" cy="838200"/>
          </a:xfrm>
          <a:prstGeom prst="curved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flipV="1">
            <a:off x="7099300" y="3365500"/>
            <a:ext cx="406400" cy="838200"/>
          </a:xfrm>
          <a:prstGeom prst="curvedLef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06725"/>
              </p:ext>
            </p:extLst>
          </p:nvPr>
        </p:nvGraphicFramePr>
        <p:xfrm>
          <a:off x="5626100" y="1600200"/>
          <a:ext cx="2827869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33"/>
                <a:gridCol w="1189128"/>
                <a:gridCol w="340954"/>
                <a:gridCol w="340954"/>
              </a:tblGrid>
              <a:tr h="182498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</a:t>
                      </a:r>
                      <a:endParaRPr lang="en-US" sz="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T’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#1(T,</a:t>
                      </a:r>
                      <a:r>
                        <a:rPr lang="en-US" sz="600" b="1" baseline="0" dirty="0" smtClean="0"/>
                        <a:t>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#2(T,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(study,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be released by, UCLA)</a:t>
                      </a:r>
                    </a:p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19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X:[activity])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([device], exploded in, [location])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([organization],</a:t>
                      </a:r>
                      <a:r>
                        <a:rPr lang="en-US" sz="600" baseline="0" dirty="0" smtClean="0"/>
                        <a:t> claimed, responsibility)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823557" y="1123434"/>
            <a:ext cx="2551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~ 1.1 </a:t>
            </a:r>
            <a:r>
              <a:rPr lang="en-US" dirty="0"/>
              <a:t>Million Rel-grams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3307" y="412646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 node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8600" y="4145002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4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Rel-grams capture useful knowledge?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6348" y="2429932"/>
            <a:ext cx="68804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If  you knew that		: 	</a:t>
            </a:r>
            <a:r>
              <a:rPr lang="en-US" dirty="0" smtClean="0"/>
              <a:t>([</a:t>
            </a:r>
            <a:r>
              <a:rPr lang="en-US" dirty="0"/>
              <a:t>device</a:t>
            </a:r>
            <a:r>
              <a:rPr lang="en-US" dirty="0" smtClean="0"/>
              <a:t>], exploded in, [</a:t>
            </a:r>
            <a:r>
              <a:rPr lang="en-US" dirty="0"/>
              <a:t>location</a:t>
            </a:r>
            <a:r>
              <a:rPr lang="en-US" dirty="0" smtClean="0"/>
              <a:t>]), </a:t>
            </a:r>
          </a:p>
          <a:p>
            <a:r>
              <a:rPr lang="en-US" b="1" dirty="0" smtClean="0">
                <a:solidFill>
                  <a:srgbClr val="000090"/>
                </a:solidFill>
              </a:rPr>
              <a:t>would you expect?	</a:t>
            </a:r>
            <a:r>
              <a:rPr lang="en-US" b="1" dirty="0" smtClean="0"/>
              <a:t>:	</a:t>
            </a:r>
            <a:r>
              <a:rPr lang="en-US" dirty="0" smtClean="0"/>
              <a:t>(</a:t>
            </a:r>
            <a:r>
              <a:rPr lang="en-US" dirty="0"/>
              <a:t>[organization], claimed, responsibility</a:t>
            </a:r>
            <a:r>
              <a:rPr lang="en-US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000090"/>
                </a:solidFill>
              </a:rPr>
              <a:t>or vice</a:t>
            </a:r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versa.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66348" y="1599863"/>
            <a:ext cx="826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(a) Does T entail T’ or T’ entail T in the real world?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3942" y="4454839"/>
            <a:ext cx="815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/>
              <a:t>b) Do T and T’ capture information </a:t>
            </a:r>
            <a:r>
              <a:rPr lang="en-US" b="1" dirty="0" smtClean="0"/>
              <a:t>on the topic </a:t>
            </a:r>
            <a:r>
              <a:rPr lang="en-US" b="1" dirty="0"/>
              <a:t>of an </a:t>
            </a:r>
            <a:r>
              <a:rPr lang="en-US" b="1" dirty="0" smtClean="0"/>
              <a:t>single event?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>
                <a:solidFill>
                  <a:srgbClr val="000090"/>
                </a:solidFill>
              </a:rPr>
              <a:t>Is Topic (T) = Topic  (T’)</a:t>
            </a:r>
            <a:endParaRPr lang="en-US" b="1" dirty="0">
              <a:solidFill>
                <a:srgbClr val="00009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2048" y="3622989"/>
            <a:ext cx="7515716" cy="230917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Manual evaluation showed Rel-grams capture useful event knowledge.</a:t>
            </a:r>
          </a:p>
          <a:p>
            <a:endParaRPr lang="en-US" dirty="0" smtClean="0"/>
          </a:p>
          <a:p>
            <a:r>
              <a:rPr lang="en-US" dirty="0" smtClean="0"/>
              <a:t>	74% of Rel-grams are valid. i.e., 26% extraction errors</a:t>
            </a:r>
          </a:p>
          <a:p>
            <a:r>
              <a:rPr lang="en-US" dirty="0"/>
              <a:t>	</a:t>
            </a:r>
            <a:r>
              <a:rPr lang="en-US" dirty="0" smtClean="0"/>
              <a:t>83% of the valid Rel-grams are entailments</a:t>
            </a:r>
          </a:p>
          <a:p>
            <a:r>
              <a:rPr lang="en-US" dirty="0"/>
              <a:t>	</a:t>
            </a:r>
            <a:r>
              <a:rPr lang="en-US" dirty="0" smtClean="0"/>
              <a:t>90% of the valid Rel-grams have the same topic.</a:t>
            </a:r>
          </a:p>
        </p:txBody>
      </p:sp>
    </p:spTree>
    <p:extLst>
      <p:ext uri="{BB962C8B-B14F-4D97-AF65-F5344CB8AC3E}">
        <p14:creationId xmlns:p14="http://schemas.microsoft.com/office/powerpoint/2010/main" val="36935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27626" y="3811580"/>
            <a:ext cx="4617356" cy="2697650"/>
            <a:chOff x="498930" y="1874350"/>
            <a:chExt cx="8051800" cy="4666340"/>
          </a:xfrm>
        </p:grpSpPr>
        <p:sp>
          <p:nvSpPr>
            <p:cNvPr id="6" name="Rounded Rectangle 5"/>
            <p:cNvSpPr/>
            <p:nvPr/>
          </p:nvSpPr>
          <p:spPr>
            <a:xfrm>
              <a:off x="2001159" y="1874350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76615" y="2393237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25071" y="2912123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8930" y="3456404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Time for which the player is suspended</a:t>
              </a:r>
            </a:p>
            <a:p>
              <a:endParaRPr lang="en-US" sz="1000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05432"/>
              </p:ext>
            </p:extLst>
          </p:nvPr>
        </p:nvGraphicFramePr>
        <p:xfrm>
          <a:off x="220131" y="1224597"/>
          <a:ext cx="5147735" cy="243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779"/>
                <a:gridCol w="2164638"/>
                <a:gridCol w="620659"/>
                <a:gridCol w="620659"/>
              </a:tblGrid>
              <a:tr h="300090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</a:t>
                      </a:r>
                      <a:endParaRPr lang="en-US" sz="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T’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#1(T,</a:t>
                      </a:r>
                      <a:r>
                        <a:rPr lang="en-US" sz="800" b="1" baseline="0" dirty="0" smtClean="0"/>
                        <a:t>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#2(T,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000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(study,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800" dirty="0" smtClean="0"/>
                        <a:t>be released by, UCLA)</a:t>
                      </a:r>
                    </a:p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X:[activity])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(X:[person], failed, test)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(bomb, exploded in, </a:t>
                      </a:r>
                      <a:r>
                        <a:rPr lang="en-US" sz="800" dirty="0" err="1" smtClean="0"/>
                        <a:t>Bhagdad</a:t>
                      </a:r>
                      <a:r>
                        <a:rPr lang="en-US" sz="800" dirty="0" smtClean="0"/>
                        <a:t>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([device], exploded in, [location])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([organization],</a:t>
                      </a:r>
                      <a:r>
                        <a:rPr lang="en-US" sz="800" baseline="0" dirty="0" smtClean="0"/>
                        <a:t> claimed, responsibility)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Bent Arrow 2"/>
          <p:cNvSpPr/>
          <p:nvPr/>
        </p:nvSpPr>
        <p:spPr>
          <a:xfrm flipV="1">
            <a:off x="1998132" y="4352655"/>
            <a:ext cx="1388533" cy="1082153"/>
          </a:xfrm>
          <a:prstGeom prst="bentArrow">
            <a:avLst>
              <a:gd name="adj1" fmla="val 21870"/>
              <a:gd name="adj2" fmla="val 25000"/>
              <a:gd name="adj3" fmla="val 25000"/>
              <a:gd name="adj4" fmla="val 5000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Rel-grams to Schemas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071" y="1230868"/>
            <a:ext cx="830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Schemas</a:t>
            </a:r>
            <a:r>
              <a:rPr lang="en-US" dirty="0" smtClean="0"/>
              <a:t> correspond to sets of relations that co-occur.</a:t>
            </a:r>
          </a:p>
        </p:txBody>
      </p:sp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5294312" y="2351090"/>
            <a:ext cx="1839913" cy="868363"/>
            <a:chOff x="1464740" y="4371624"/>
            <a:chExt cx="5263441" cy="2106786"/>
          </a:xfrm>
        </p:grpSpPr>
        <p:sp>
          <p:nvSpPr>
            <p:cNvPr id="16" name="Oval 15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4" name="Straight Connector 23"/>
            <p:cNvCxnSpPr>
              <a:stCxn id="18" idx="1"/>
              <a:endCxn id="16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>
              <a:stCxn id="17" idx="6"/>
              <a:endCxn id="18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>
              <a:stCxn id="22" idx="7"/>
              <a:endCxn id="18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>
              <a:endCxn id="19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>
              <a:stCxn id="18" idx="6"/>
              <a:endCxn id="20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19" idx="6"/>
              <a:endCxn id="21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Connector 35"/>
            <p:cNvCxnSpPr>
              <a:stCxn id="31" idx="7"/>
              <a:endCxn id="30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1" idx="6"/>
              <a:endCxn id="32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5" idx="7"/>
              <a:endCxn id="32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endCxn id="33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/>
            <p:cNvCxnSpPr>
              <a:stCxn id="21" idx="5"/>
              <a:endCxn id="30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22" idx="6"/>
              <a:endCxn id="20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>
              <a:stCxn id="19" idx="5"/>
              <a:endCxn id="20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/>
            <p:cNvCxnSpPr>
              <a:stCxn id="30" idx="5"/>
              <a:endCxn id="32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stCxn id="32" idx="5"/>
              <a:endCxn id="34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>
              <a:stCxn id="35" idx="5"/>
              <a:endCxn id="34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stCxn id="23" idx="5"/>
              <a:endCxn id="33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>
              <a:stCxn id="33" idx="5"/>
              <a:endCxn id="34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33206" y="5102225"/>
            <a:ext cx="1839913" cy="868362"/>
            <a:chOff x="1464740" y="4371624"/>
            <a:chExt cx="5263441" cy="2106786"/>
          </a:xfrm>
        </p:grpSpPr>
        <p:sp>
          <p:nvSpPr>
            <p:cNvPr id="50" name="Oval 49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8" name="Straight Connector 57"/>
            <p:cNvCxnSpPr>
              <a:stCxn id="52" idx="1"/>
              <a:endCxn id="50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/>
            <p:cNvCxnSpPr>
              <a:stCxn id="51" idx="6"/>
              <a:endCxn id="52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>
              <a:stCxn id="56" idx="7"/>
              <a:endCxn id="52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/>
            <p:cNvCxnSpPr>
              <a:endCxn id="53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2" idx="6"/>
              <a:endCxn id="54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53" idx="6"/>
              <a:endCxn id="55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0" name="Straight Connector 69"/>
            <p:cNvCxnSpPr>
              <a:stCxn id="65" idx="7"/>
              <a:endCxn id="64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65" idx="6"/>
              <a:endCxn id="66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69" idx="7"/>
              <a:endCxn id="66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>
              <a:endCxn id="67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>
              <a:stCxn id="55" idx="5"/>
              <a:endCxn id="64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>
              <a:stCxn id="56" idx="6"/>
              <a:endCxn id="54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stCxn id="53" idx="5"/>
              <a:endCxn id="54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/>
            <p:cNvCxnSpPr>
              <a:stCxn id="64" idx="5"/>
              <a:endCxn id="66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5"/>
              <a:endCxn id="68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Connector 78"/>
            <p:cNvCxnSpPr>
              <a:stCxn id="69" idx="5"/>
              <a:endCxn id="68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>
              <a:stCxn id="57" idx="5"/>
              <a:endCxn id="67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7" idx="5"/>
              <a:endCxn id="68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1190627" y="4952364"/>
            <a:ext cx="2041525" cy="915671"/>
            <a:chOff x="2728410" y="3597696"/>
            <a:chExt cx="2041166" cy="915240"/>
          </a:xfrm>
        </p:grpSpPr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3654860" y="3737330"/>
              <a:ext cx="1114716" cy="775606"/>
            </a:xfrm>
            <a:prstGeom prst="ellipse">
              <a:avLst/>
            </a:prstGeom>
            <a:solidFill>
              <a:srgbClr val="AAD211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5" name="Group 74"/>
            <p:cNvGrpSpPr>
              <a:grpSpLocks/>
            </p:cNvGrpSpPr>
            <p:nvPr/>
          </p:nvGrpSpPr>
          <p:grpSpPr bwMode="auto">
            <a:xfrm>
              <a:off x="2728410" y="3597696"/>
              <a:ext cx="1840449" cy="867953"/>
              <a:chOff x="1464740" y="4371624"/>
              <a:chExt cx="5263441" cy="210678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1905048" y="4402436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464740" y="5118821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8765" y="5026384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244123" y="4464061"/>
                <a:ext cx="195189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439311" y="5280585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260913" y="4714409"/>
                <a:ext cx="195189" cy="1810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118391" y="5708104"/>
                <a:ext cx="195189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27089" y="4371624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94" name="Straight Connector 93"/>
              <p:cNvCxnSpPr>
                <a:stCxn id="88" idx="1"/>
                <a:endCxn id="86" idx="5"/>
              </p:cNvCxnSpPr>
              <p:nvPr/>
            </p:nvCxnSpPr>
            <p:spPr>
              <a:xfrm flipH="1" flipV="1">
                <a:off x="2072998" y="4560348"/>
                <a:ext cx="467543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>
                <a:stCxn id="87" idx="6"/>
                <a:endCxn id="88" idx="2"/>
              </p:cNvCxnSpPr>
              <p:nvPr/>
            </p:nvCxnSpPr>
            <p:spPr>
              <a:xfrm flipV="1">
                <a:off x="1664467" y="5118821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>
                <a:stCxn id="92" idx="7"/>
                <a:endCxn id="88" idx="4"/>
              </p:cNvCxnSpPr>
              <p:nvPr/>
            </p:nvCxnSpPr>
            <p:spPr>
              <a:xfrm flipV="1">
                <a:off x="2286344" y="5211258"/>
                <a:ext cx="322285" cy="52380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>
                <a:endCxn id="89" idx="2"/>
              </p:cNvCxnSpPr>
              <p:nvPr/>
            </p:nvCxnSpPr>
            <p:spPr>
              <a:xfrm flipV="1">
                <a:off x="2708492" y="4556497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>
                <a:stCxn id="88" idx="6"/>
                <a:endCxn id="90" idx="1"/>
              </p:cNvCxnSpPr>
              <p:nvPr/>
            </p:nvCxnSpPr>
            <p:spPr>
              <a:xfrm>
                <a:off x="2708492" y="5118821"/>
                <a:ext cx="762593" cy="18872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>
                <a:stCxn id="89" idx="6"/>
                <a:endCxn id="91" idx="2"/>
              </p:cNvCxnSpPr>
              <p:nvPr/>
            </p:nvCxnSpPr>
            <p:spPr>
              <a:xfrm>
                <a:off x="3439311" y="4556497"/>
                <a:ext cx="821601" cy="24649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4996270" y="4987869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555965" y="5704254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599990" y="5611817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335347" y="5049493"/>
                <a:ext cx="195186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530533" y="5866018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209615" y="6293537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06" name="Straight Connector 105"/>
              <p:cNvCxnSpPr>
                <a:stCxn id="101" idx="7"/>
                <a:endCxn id="100" idx="3"/>
              </p:cNvCxnSpPr>
              <p:nvPr/>
            </p:nvCxnSpPr>
            <p:spPr>
              <a:xfrm flipV="1">
                <a:off x="4723915" y="5145780"/>
                <a:ext cx="299590" cy="58543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Straight Connector 106"/>
              <p:cNvCxnSpPr>
                <a:stCxn id="101" idx="6"/>
                <a:endCxn id="102" idx="2"/>
              </p:cNvCxnSpPr>
              <p:nvPr/>
            </p:nvCxnSpPr>
            <p:spPr>
              <a:xfrm flipV="1">
                <a:off x="4755691" y="5704254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/>
              <p:cNvCxnSpPr>
                <a:stCxn id="105" idx="7"/>
                <a:endCxn id="102" idx="3"/>
              </p:cNvCxnSpPr>
              <p:nvPr/>
            </p:nvCxnSpPr>
            <p:spPr>
              <a:xfrm flipV="1">
                <a:off x="5377566" y="5769728"/>
                <a:ext cx="254198" cy="55077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9" name="Straight Connector 108"/>
              <p:cNvCxnSpPr>
                <a:endCxn id="103" idx="2"/>
              </p:cNvCxnSpPr>
              <p:nvPr/>
            </p:nvCxnSpPr>
            <p:spPr>
              <a:xfrm flipV="1">
                <a:off x="5799717" y="5141930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/>
              <p:cNvCxnSpPr>
                <a:stCxn id="91" idx="5"/>
                <a:endCxn id="100" idx="1"/>
              </p:cNvCxnSpPr>
              <p:nvPr/>
            </p:nvCxnSpPr>
            <p:spPr>
              <a:xfrm>
                <a:off x="4428866" y="4868470"/>
                <a:ext cx="594639" cy="14635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/>
              <p:cNvCxnSpPr>
                <a:stCxn id="92" idx="6"/>
                <a:endCxn id="90" idx="3"/>
              </p:cNvCxnSpPr>
              <p:nvPr/>
            </p:nvCxnSpPr>
            <p:spPr>
              <a:xfrm flipV="1">
                <a:off x="2313580" y="5434646"/>
                <a:ext cx="1157505" cy="36589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/>
              <p:cNvCxnSpPr>
                <a:stCxn id="89" idx="5"/>
                <a:endCxn id="90" idx="0"/>
              </p:cNvCxnSpPr>
              <p:nvPr/>
            </p:nvCxnSpPr>
            <p:spPr>
              <a:xfrm>
                <a:off x="3412076" y="4618122"/>
                <a:ext cx="127099" cy="66246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/>
              <p:cNvCxnSpPr>
                <a:stCxn id="100" idx="5"/>
                <a:endCxn id="102" idx="1"/>
              </p:cNvCxnSpPr>
              <p:nvPr/>
            </p:nvCxnSpPr>
            <p:spPr>
              <a:xfrm>
                <a:off x="5164223" y="5145780"/>
                <a:ext cx="46754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/>
              <p:cNvCxnSpPr>
                <a:stCxn id="102" idx="5"/>
                <a:endCxn id="104" idx="2"/>
              </p:cNvCxnSpPr>
              <p:nvPr/>
            </p:nvCxnSpPr>
            <p:spPr>
              <a:xfrm>
                <a:off x="5767941" y="5769728"/>
                <a:ext cx="762593" cy="18487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5" name="Straight Connector 114"/>
              <p:cNvCxnSpPr>
                <a:stCxn id="105" idx="5"/>
                <a:endCxn id="104" idx="3"/>
              </p:cNvCxnSpPr>
              <p:nvPr/>
            </p:nvCxnSpPr>
            <p:spPr>
              <a:xfrm flipV="1">
                <a:off x="5377566" y="6020079"/>
                <a:ext cx="1184743" cy="431371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" name="Straight Connector 115"/>
              <p:cNvCxnSpPr>
                <a:stCxn id="93" idx="5"/>
                <a:endCxn id="103" idx="1"/>
              </p:cNvCxnSpPr>
              <p:nvPr/>
            </p:nvCxnSpPr>
            <p:spPr>
              <a:xfrm>
                <a:off x="5895039" y="4529536"/>
                <a:ext cx="467543" cy="54691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Straight Connector 116"/>
              <p:cNvCxnSpPr>
                <a:stCxn id="103" idx="5"/>
                <a:endCxn id="104" idx="0"/>
              </p:cNvCxnSpPr>
              <p:nvPr/>
            </p:nvCxnSpPr>
            <p:spPr>
              <a:xfrm>
                <a:off x="6503298" y="5207405"/>
                <a:ext cx="127099" cy="65861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18" name="Down Arrow 117"/>
          <p:cNvSpPr/>
          <p:nvPr/>
        </p:nvSpPr>
        <p:spPr>
          <a:xfrm rot="5400000">
            <a:off x="4212548" y="4918354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0" name="TextBox 119"/>
          <p:cNvSpPr txBox="1"/>
          <p:nvPr/>
        </p:nvSpPr>
        <p:spPr>
          <a:xfrm>
            <a:off x="5283200" y="1809792"/>
            <a:ext cx="205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 graph.</a:t>
            </a:r>
            <a:endParaRPr lang="en-US" dirty="0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52062"/>
              </p:ext>
            </p:extLst>
          </p:nvPr>
        </p:nvGraphicFramePr>
        <p:xfrm>
          <a:off x="383644" y="1809792"/>
          <a:ext cx="282786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33"/>
                <a:gridCol w="1189128"/>
                <a:gridCol w="340954"/>
                <a:gridCol w="340954"/>
              </a:tblGrid>
              <a:tr h="182498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</a:t>
                      </a:r>
                      <a:endParaRPr lang="en-US" sz="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T’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#1(T,</a:t>
                      </a:r>
                      <a:r>
                        <a:rPr lang="en-US" sz="600" b="1" baseline="0" dirty="0" smtClean="0"/>
                        <a:t>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#2(T,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(study,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be released by, UCLA)</a:t>
                      </a:r>
                    </a:p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19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X:[activity])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(X:[person], failed, test)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23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(bomb, exploded in, </a:t>
                      </a:r>
                      <a:r>
                        <a:rPr lang="en-US" sz="600" dirty="0" err="1" smtClean="0"/>
                        <a:t>Bhagdad</a:t>
                      </a:r>
                      <a:r>
                        <a:rPr lang="en-US" sz="600" dirty="0" smtClean="0"/>
                        <a:t>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([device], exploded in, [location])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([organization],</a:t>
                      </a:r>
                      <a:r>
                        <a:rPr lang="en-US" sz="600" baseline="0" dirty="0" smtClean="0"/>
                        <a:t> claimed, responsibility)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22" name="Right Arrow 121"/>
          <p:cNvSpPr/>
          <p:nvPr/>
        </p:nvSpPr>
        <p:spPr>
          <a:xfrm rot="5400000">
            <a:off x="5852319" y="3773212"/>
            <a:ext cx="914400" cy="2794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3" name="TextBox 122"/>
          <p:cNvSpPr txBox="1"/>
          <p:nvPr/>
        </p:nvSpPr>
        <p:spPr>
          <a:xfrm>
            <a:off x="2860677" y="4925296"/>
            <a:ext cx="287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Personalized PageRank</a:t>
            </a:r>
            <a:endParaRPr lang="en-US" sz="1400" dirty="0"/>
          </a:p>
        </p:txBody>
      </p:sp>
      <p:sp>
        <p:nvSpPr>
          <p:cNvPr id="124" name="Down Arrow 123"/>
          <p:cNvSpPr/>
          <p:nvPr/>
        </p:nvSpPr>
        <p:spPr>
          <a:xfrm rot="16200000" flipH="1">
            <a:off x="3996648" y="2212978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593681" y="3644900"/>
            <a:ext cx="1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Seeds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92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29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Automatically Generated Schemas using Rel-grams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74780" y="1730513"/>
            <a:ext cx="6998677" cy="5001244"/>
            <a:chOff x="629728" y="1182054"/>
            <a:chExt cx="7884545" cy="5532558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84545" cy="4985679"/>
              <a:chOff x="703786" y="1728933"/>
              <a:chExt cx="7884545" cy="498567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68696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038117" y="4465221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544381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268696" y="512590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38117" y="5327840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was in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544381" y="5125904"/>
                <a:ext cx="753979" cy="733250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A6</a:t>
                </a:r>
                <a:endParaRPr lang="en-US" sz="14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57529" y="598136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26950" y="6183298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3214" y="5981362"/>
                <a:ext cx="753979" cy="733250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A7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416447" y="4263284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[game] [activity]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violation, game, abuse, …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416447" y="5157731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[location]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desert, Simsbury, Albany, …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16447" y="598136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3094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Organizing </a:t>
            </a:r>
            <a:r>
              <a:rPr lang="en-US" dirty="0" smtClean="0"/>
              <a:t>Information About Entities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3" y="1892300"/>
            <a:ext cx="8610600" cy="20447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03604" y="3437467"/>
            <a:ext cx="3403196" cy="6604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37625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30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69516" y="3796675"/>
            <a:ext cx="20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Coherence Issue in Prior Work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04102" y="1375059"/>
            <a:ext cx="6383344" cy="4998784"/>
            <a:chOff x="1304102" y="1375059"/>
            <a:chExt cx="6383344" cy="4998784"/>
          </a:xfrm>
        </p:grpSpPr>
        <p:grpSp>
          <p:nvGrpSpPr>
            <p:cNvPr id="59" name="Group 58"/>
            <p:cNvGrpSpPr/>
            <p:nvPr/>
          </p:nvGrpSpPr>
          <p:grpSpPr>
            <a:xfrm>
              <a:off x="1304102" y="1911949"/>
              <a:ext cx="6383344" cy="4461894"/>
              <a:chOff x="1304102" y="1911949"/>
              <a:chExt cx="6383344" cy="446189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304102" y="1911949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37743" y="1911949"/>
                <a:ext cx="1232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78502" y="3393427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spread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347977" y="3084462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80552" y="4564680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broke out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620257" y="4311075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620257" y="3100537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62025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878502" y="2243751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caused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34797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304102" y="3135768"/>
                <a:ext cx="1217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04102" y="4311075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52997" y="3070261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2" name="Minus 51"/>
              <p:cNvSpPr/>
              <p:nvPr/>
            </p:nvSpPr>
            <p:spPr>
              <a:xfrm>
                <a:off x="5587471" y="464567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711504" y="5534440"/>
                <a:ext cx="1581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extinguished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347977" y="5459443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469706" y="5473288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8" name="Minus 57"/>
              <p:cNvSpPr/>
              <p:nvPr/>
            </p:nvSpPr>
            <p:spPr>
              <a:xfrm>
                <a:off x="2894242" y="566612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620257" y="1375059"/>
              <a:ext cx="3665012" cy="436449"/>
              <a:chOff x="2549832" y="2598517"/>
              <a:chExt cx="3665012" cy="43644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54112" y="2601334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408787" y="2598517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2554112" y="3034966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3873067" y="2601334"/>
                <a:ext cx="109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Relation</a:t>
                </a:r>
                <a:endParaRPr lang="en-US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549832" y="2604710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384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Schemas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7108" y="2082800"/>
            <a:ext cx="7724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automatic method [Chambers and Jurafsky, 2009]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Relation Coherence</a:t>
            </a:r>
            <a:endParaRPr lang="en-US" b="1" dirty="0"/>
          </a:p>
          <a:p>
            <a:r>
              <a:rPr lang="en-US" dirty="0"/>
              <a:t>	1) Are the relations in a schema valid? </a:t>
            </a:r>
            <a:endParaRPr lang="en-US" dirty="0" smtClean="0"/>
          </a:p>
          <a:p>
            <a:r>
              <a:rPr lang="en-US" dirty="0" smtClean="0"/>
              <a:t>	2) Do the relations belong to the schema topic?</a:t>
            </a:r>
          </a:p>
          <a:p>
            <a:endParaRPr lang="en-US" dirty="0" smtClean="0"/>
          </a:p>
          <a:p>
            <a:r>
              <a:rPr lang="en-US" b="1" dirty="0" smtClean="0"/>
              <a:t>Actor coherence:</a:t>
            </a:r>
            <a:endParaRPr lang="en-US" b="1" dirty="0"/>
          </a:p>
          <a:p>
            <a:r>
              <a:rPr lang="en-US" dirty="0" smtClean="0"/>
              <a:t>	3) Do the actors have a useful role within the schema?</a:t>
            </a:r>
            <a:endParaRPr lang="en-US" dirty="0"/>
          </a:p>
          <a:p>
            <a:r>
              <a:rPr lang="en-US" dirty="0" smtClean="0"/>
              <a:t>	4) What fraction of instances fit the role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7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charset="0"/>
                <a:cs typeface="Times New Roman" charset="0"/>
              </a:rPr>
              <a:t>Results</a:t>
            </a:r>
            <a:endParaRPr lang="en-US" dirty="0">
              <a:latin typeface="Times New Roman" charset="0"/>
              <a:cs typeface="Times New Roman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041400" y="1295400"/>
            <a:ext cx="7597775" cy="62865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More coherent sets of relations and </a:t>
            </a:r>
            <a:r>
              <a:rPr lang="en-US" dirty="0" smtClean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actors!</a:t>
            </a:r>
            <a:endParaRPr lang="en-US" dirty="0">
              <a:solidFill>
                <a:srgbClr val="292934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D8D0A6D-AB9C-0247-A1D5-330ECA801201}" type="slidenum">
              <a:rPr lang="en-US">
                <a:solidFill>
                  <a:srgbClr val="003399"/>
                </a:solidFill>
              </a:rPr>
              <a:pPr/>
              <a:t>32</a:t>
            </a:fld>
            <a:endParaRPr lang="en-US">
              <a:solidFill>
                <a:srgbClr val="003399"/>
              </a:solidFill>
            </a:endParaRPr>
          </a:p>
        </p:txBody>
      </p:sp>
      <p:sp>
        <p:nvSpPr>
          <p:cNvPr id="17419" name="TextBox 10"/>
          <p:cNvSpPr txBox="1">
            <a:spLocks noChangeArrowheads="1"/>
          </p:cNvSpPr>
          <p:nvPr/>
        </p:nvSpPr>
        <p:spPr bwMode="auto">
          <a:xfrm>
            <a:off x="3010958" y="6437001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1368281"/>
              </p:ext>
            </p:extLst>
          </p:nvPr>
        </p:nvGraphicFramePr>
        <p:xfrm>
          <a:off x="2286000" y="2057400"/>
          <a:ext cx="5054600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6700" y="5537200"/>
            <a:ext cx="4432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Differences are statistically significant.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269484" y="328930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9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a fully automatic method for discovering event schemas.</a:t>
            </a:r>
            <a:endParaRPr lang="en-US" dirty="0"/>
          </a:p>
          <a:p>
            <a:pPr lvl="1"/>
            <a:r>
              <a:rPr lang="en-US" b="1" dirty="0" smtClean="0"/>
              <a:t>Scales to arbitrary domains.</a:t>
            </a:r>
          </a:p>
          <a:p>
            <a:pPr lvl="1"/>
            <a:r>
              <a:rPr lang="en-US" dirty="0" smtClean="0"/>
              <a:t>Improved coherence compared to prior state-of-the-art.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Released a set of </a:t>
            </a:r>
            <a:r>
              <a:rPr lang="en-US" b="1" dirty="0" smtClean="0"/>
              <a:t>2K schemas</a:t>
            </a:r>
            <a:r>
              <a:rPr lang="en-US" dirty="0" smtClean="0"/>
              <a:t> that were mined from New York Times.</a:t>
            </a:r>
          </a:p>
          <a:p>
            <a:endParaRPr lang="en-US" dirty="0" smtClean="0"/>
          </a:p>
          <a:p>
            <a:r>
              <a:rPr lang="en-US" dirty="0" smtClean="0"/>
              <a:t>Released a set of </a:t>
            </a:r>
            <a:r>
              <a:rPr lang="en-US" b="1" dirty="0" smtClean="0"/>
              <a:t>1.1 Million Rel-grams.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063" y="4792134"/>
            <a:ext cx="6591537" cy="194733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7" y="3165368"/>
            <a:ext cx="1475117" cy="15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4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483088" y="2351666"/>
            <a:ext cx="1877446" cy="1606707"/>
            <a:chOff x="1165516" y="3944993"/>
            <a:chExt cx="3164603" cy="24184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516" y="3944993"/>
              <a:ext cx="3164603" cy="241844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2962" y="5403505"/>
              <a:ext cx="582310" cy="388761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212071" y="591621"/>
            <a:ext cx="850591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Question Answering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[On-going work]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90334" y="4656921"/>
            <a:ext cx="64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Joint work with: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1" y="4527621"/>
            <a:ext cx="2490334" cy="18677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941" y="5131566"/>
            <a:ext cx="4013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8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Questions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9070" y="1159691"/>
            <a:ext cx="850591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hot, summer day it rained very heavily. After the rain</a:t>
            </a:r>
            <a:r>
              <a:rPr lang="en-US" dirty="0" smtClean="0"/>
              <a:t>, a </a:t>
            </a:r>
            <a:r>
              <a:rPr lang="en-US" dirty="0"/>
              <a:t>plastic pan on a picnic table had 2 cm of rainwater in it. </a:t>
            </a:r>
            <a:r>
              <a:rPr lang="en-US" dirty="0" smtClean="0"/>
              <a:t>Four hours </a:t>
            </a:r>
            <a:r>
              <a:rPr lang="en-US" dirty="0"/>
              <a:t>later, all the rainwater in the pan was gone.</a:t>
            </a:r>
          </a:p>
          <a:p>
            <a:pPr marL="68580" indent="0">
              <a:buNone/>
            </a:pPr>
            <a:endParaRPr lang="en-US" b="1" dirty="0" smtClean="0"/>
          </a:p>
          <a:p>
            <a:r>
              <a:rPr lang="en-US" dirty="0"/>
              <a:t>Which process caused the rainwater in the pan to disappear as it sat</a:t>
            </a:r>
          </a:p>
          <a:p>
            <a:r>
              <a:rPr lang="en-US" dirty="0"/>
              <a:t>outside in the hot air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	A	condensation</a:t>
            </a:r>
          </a:p>
          <a:p>
            <a:r>
              <a:rPr lang="en-US" b="1" dirty="0"/>
              <a:t>	</a:t>
            </a:r>
            <a:r>
              <a:rPr lang="en-US" b="1" dirty="0" smtClean="0"/>
              <a:t>B	evaporation</a:t>
            </a:r>
          </a:p>
          <a:p>
            <a:r>
              <a:rPr lang="en-US" dirty="0"/>
              <a:t>	</a:t>
            </a:r>
            <a:r>
              <a:rPr lang="en-US" dirty="0" smtClean="0"/>
              <a:t>C	precipitation</a:t>
            </a:r>
          </a:p>
          <a:p>
            <a:r>
              <a:rPr lang="en-US" dirty="0"/>
              <a:t>	</a:t>
            </a:r>
            <a:r>
              <a:rPr lang="en-US" dirty="0" smtClean="0"/>
              <a:t>D	erosion</a:t>
            </a:r>
          </a:p>
          <a:p>
            <a:endParaRPr lang="en-US" dirty="0" smtClean="0"/>
          </a:p>
          <a:p>
            <a:r>
              <a:rPr lang="en-US" dirty="0"/>
              <a:t>If the day were cool instead of hot, the rainwater in the pan would have</a:t>
            </a:r>
          </a:p>
          <a:p>
            <a:r>
              <a:rPr lang="en-US" dirty="0" smtClean="0"/>
              <a:t>disappeared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b="1" dirty="0" smtClean="0"/>
              <a:t>A 	slower</a:t>
            </a:r>
            <a:endParaRPr lang="en-US" b="1" dirty="0"/>
          </a:p>
          <a:p>
            <a:r>
              <a:rPr lang="en-US" dirty="0" smtClean="0"/>
              <a:t>	B 	faster</a:t>
            </a:r>
            <a:endParaRPr lang="en-US" dirty="0"/>
          </a:p>
          <a:p>
            <a:r>
              <a:rPr lang="en-US" dirty="0" smtClean="0"/>
              <a:t>	C	in </a:t>
            </a:r>
            <a:r>
              <a:rPr lang="en-US" dirty="0"/>
              <a:t>the same amount of </a:t>
            </a:r>
            <a:r>
              <a:rPr lang="en-US" dirty="0" smtClean="0"/>
              <a:t>time</a:t>
            </a:r>
            <a:endParaRPr lang="en-US" b="1" dirty="0" smtClean="0"/>
          </a:p>
          <a:p>
            <a:pPr marL="68580" indent="0">
              <a:buNone/>
            </a:pP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48729" y="3246581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1448" y="5200072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Qualitative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4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Matching alone isn’t adequate.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38" y="1157153"/>
            <a:ext cx="8505911" cy="501597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/>
              <a:t>Which example describes an organism taking in nutrients?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(A) a </a:t>
            </a:r>
            <a:r>
              <a:rPr lang="en-US" sz="1800" dirty="0"/>
              <a:t>dog burying a bone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B) a girl eating an apple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C) an insect crawling on a leaf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</a:t>
            </a:r>
            <a:r>
              <a:rPr lang="en-US" sz="1800" b="1" dirty="0" smtClean="0">
                <a:solidFill>
                  <a:srgbClr val="800000"/>
                </a:solidFill>
              </a:rPr>
              <a:t>(</a:t>
            </a:r>
            <a:r>
              <a:rPr lang="en-US" sz="1800" b="1" dirty="0">
                <a:solidFill>
                  <a:srgbClr val="800000"/>
                </a:solidFill>
              </a:rPr>
              <a:t>D) a boy planting tomatoes in a garden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Question</a:t>
            </a:r>
          </a:p>
          <a:p>
            <a:pPr marL="0" indent="0">
              <a:buNone/>
            </a:pPr>
            <a:r>
              <a:rPr lang="en-US" sz="1800" dirty="0" smtClean="0"/>
              <a:t>A boy </a:t>
            </a:r>
            <a:r>
              <a:rPr lang="en-US" sz="1800" b="1" dirty="0">
                <a:solidFill>
                  <a:srgbClr val="D2533C"/>
                </a:solidFill>
              </a:rPr>
              <a:t>planting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smtClean="0"/>
              <a:t>tomatoes in a garden describes an organism </a:t>
            </a:r>
            <a:r>
              <a:rPr lang="en-US" sz="1800" b="1" dirty="0" smtClean="0">
                <a:solidFill>
                  <a:srgbClr val="D2533C"/>
                </a:solidFill>
              </a:rPr>
              <a:t>taking in nutrients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Matching Sentence</a:t>
            </a:r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roots of the </a:t>
            </a:r>
            <a:r>
              <a:rPr lang="en-US" sz="1800" b="1" dirty="0">
                <a:solidFill>
                  <a:srgbClr val="D2533C"/>
                </a:solidFill>
              </a:rPr>
              <a:t>plant</a:t>
            </a:r>
            <a:r>
              <a:rPr lang="en-US" sz="1800" dirty="0">
                <a:solidFill>
                  <a:srgbClr val="D2533C"/>
                </a:solidFill>
              </a:rPr>
              <a:t> </a:t>
            </a:r>
            <a:r>
              <a:rPr lang="en-US" sz="1800" b="1" dirty="0">
                <a:solidFill>
                  <a:srgbClr val="D2533C"/>
                </a:solidFill>
              </a:rPr>
              <a:t>take in</a:t>
            </a:r>
            <a:r>
              <a:rPr lang="en-US" sz="1800" dirty="0"/>
              <a:t> water and </a:t>
            </a:r>
            <a:r>
              <a:rPr lang="en-US" sz="1800" b="1" dirty="0">
                <a:solidFill>
                  <a:srgbClr val="D2533C"/>
                </a:solidFill>
              </a:rPr>
              <a:t>nutrients</a:t>
            </a:r>
            <a:r>
              <a:rPr lang="en-US" sz="1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7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knowledge is needed to pass?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1484" y="1474598"/>
            <a:ext cx="31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[AKBC-WEKEX, 2013]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2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Approach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071" y="1845734"/>
            <a:ext cx="80767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knowledge through </a:t>
            </a:r>
            <a:r>
              <a:rPr lang="en-US" b="1" dirty="0" smtClean="0"/>
              <a:t>machine-reading of texts</a:t>
            </a:r>
            <a:r>
              <a:rPr lang="en-US" dirty="0" smtClean="0"/>
              <a:t> and existing sources.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Study guides	</a:t>
            </a:r>
          </a:p>
          <a:p>
            <a:r>
              <a:rPr lang="en-US" dirty="0"/>
              <a:t>	</a:t>
            </a:r>
            <a:r>
              <a:rPr lang="en-US" dirty="0" smtClean="0"/>
              <a:t>Web texts</a:t>
            </a:r>
          </a:p>
          <a:p>
            <a:r>
              <a:rPr lang="en-US" dirty="0"/>
              <a:t>	</a:t>
            </a:r>
            <a:r>
              <a:rPr lang="en-US" dirty="0" smtClean="0"/>
              <a:t>Definitions</a:t>
            </a:r>
          </a:p>
          <a:p>
            <a:endParaRPr lang="en-US" dirty="0" smtClean="0"/>
          </a:p>
          <a:p>
            <a:r>
              <a:rPr lang="en-US" b="1" dirty="0" smtClean="0"/>
              <a:t>Multiple</a:t>
            </a:r>
            <a:r>
              <a:rPr lang="en-US" dirty="0" smtClean="0"/>
              <a:t> reasoning methods.</a:t>
            </a:r>
            <a:r>
              <a:rPr lang="en-US" dirty="0"/>
              <a:t>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Robust </a:t>
            </a:r>
            <a:r>
              <a:rPr lang="en-US" dirty="0" smtClean="0"/>
              <a:t>deductive reasoning in First-order logic.</a:t>
            </a:r>
            <a:endParaRPr lang="en-US" dirty="0" smtClean="0"/>
          </a:p>
          <a:p>
            <a:r>
              <a:rPr lang="en-US" dirty="0" smtClean="0"/>
              <a:t>	Probabilistic deductive reasoning in First-order-logic.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985000" y="3111500"/>
            <a:ext cx="1579422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Current focus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892800" y="2311400"/>
            <a:ext cx="914400" cy="6604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892800" y="3480832"/>
            <a:ext cx="914400" cy="67206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5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Information About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4" y="1598305"/>
            <a:ext cx="4062524" cy="306693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24" y="1598305"/>
            <a:ext cx="1601676" cy="2404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17" y="1598305"/>
            <a:ext cx="1330742" cy="981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125" y="1598305"/>
            <a:ext cx="1175454" cy="2404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383" y="4191110"/>
            <a:ext cx="4253217" cy="2223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0" y="1007120"/>
            <a:ext cx="559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Automatically </a:t>
            </a:r>
            <a:r>
              <a:rPr lang="en-US" dirty="0" smtClean="0"/>
              <a:t>generate a topic page for an entity.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3604" y="5194300"/>
            <a:ext cx="4215996" cy="369332"/>
          </a:xfrm>
          <a:prstGeom prst="rect">
            <a:avLst/>
          </a:prstGeom>
          <a:solidFill>
            <a:srgbClr val="D5D286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Need knowledge about salient aspects!</a:t>
            </a:r>
          </a:p>
        </p:txBody>
      </p:sp>
    </p:spTree>
    <p:extLst>
      <p:ext uri="{BB962C8B-B14F-4D97-AF65-F5344CB8AC3E}">
        <p14:creationId xmlns:p14="http://schemas.microsoft.com/office/powerpoint/2010/main" val="352669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Machine-reading to Extract Knowledge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1100" y="1562100"/>
            <a:ext cx="1358900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WordNet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19900" y="3384492"/>
            <a:ext cx="1389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Open IE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9900" y="6146800"/>
            <a:ext cx="1257300" cy="4953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295899" y="5822892"/>
            <a:ext cx="2913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IF-THEN rules from text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3071" t="20588" r="29213" b="7647"/>
          <a:stretch/>
        </p:blipFill>
        <p:spPr>
          <a:xfrm>
            <a:off x="8209613" y="5290524"/>
            <a:ext cx="93438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29523" y="5752087"/>
            <a:ext cx="708510" cy="708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62" y="1323269"/>
            <a:ext cx="851326" cy="98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773" y="1481731"/>
            <a:ext cx="851326" cy="98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69107" y="949401"/>
            <a:ext cx="64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5812326" y="1430904"/>
            <a:ext cx="1752600" cy="1101033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756943" y="1727298"/>
            <a:ext cx="609600" cy="457200"/>
            <a:chOff x="5638800" y="3810000"/>
            <a:chExt cx="609600" cy="4572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5638800" y="3810000"/>
              <a:ext cx="609600" cy="4572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5700045" y="3916265"/>
              <a:ext cx="470019" cy="281916"/>
            </a:xfrm>
            <a:custGeom>
              <a:avLst/>
              <a:gdLst>
                <a:gd name="connsiteX0" fmla="*/ 0 w 470019"/>
                <a:gd name="connsiteY0" fmla="*/ 271174 h 281916"/>
                <a:gd name="connsiteX1" fmla="*/ 170916 w 470019"/>
                <a:gd name="connsiteY1" fmla="*/ 254083 h 281916"/>
                <a:gd name="connsiteX2" fmla="*/ 264919 w 470019"/>
                <a:gd name="connsiteY2" fmla="*/ 31892 h 281916"/>
                <a:gd name="connsiteX3" fmla="*/ 470019 w 470019"/>
                <a:gd name="connsiteY3" fmla="*/ 6255 h 28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19" h="281916">
                  <a:moveTo>
                    <a:pt x="0" y="271174"/>
                  </a:moveTo>
                  <a:cubicBezTo>
                    <a:pt x="63381" y="282568"/>
                    <a:pt x="126763" y="293963"/>
                    <a:pt x="170916" y="254083"/>
                  </a:cubicBezTo>
                  <a:cubicBezTo>
                    <a:pt x="215069" y="214203"/>
                    <a:pt x="215069" y="73197"/>
                    <a:pt x="264919" y="31892"/>
                  </a:cubicBezTo>
                  <a:cubicBezTo>
                    <a:pt x="314770" y="-9413"/>
                    <a:pt x="392394" y="-1579"/>
                    <a:pt x="470019" y="6255"/>
                  </a:cubicBezTo>
                </a:path>
              </a:pathLst>
            </a:cu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4" name="Rectangle 23"/>
          <p:cNvSpPr/>
          <p:nvPr/>
        </p:nvSpPr>
        <p:spPr bwMode="auto">
          <a:xfrm>
            <a:off x="6122445" y="1668651"/>
            <a:ext cx="190144" cy="76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120664" y="1802513"/>
            <a:ext cx="190144" cy="76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120664" y="1943479"/>
            <a:ext cx="190144" cy="76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123183" y="2094129"/>
            <a:ext cx="190144" cy="76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39790" y="919676"/>
            <a:ext cx="6848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dirty="0" smtClean="0"/>
              <a:t>candidate</a:t>
            </a:r>
          </a:p>
          <a:p>
            <a:pPr algn="ctr"/>
            <a:r>
              <a:rPr lang="en-US" sz="900" b="0" dirty="0" smtClean="0"/>
              <a:t>answer</a:t>
            </a:r>
          </a:p>
          <a:p>
            <a:pPr algn="ctr"/>
            <a:r>
              <a:rPr lang="en-US" sz="900" b="0" dirty="0" smtClean="0"/>
              <a:t>phrases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6123949" y="2246533"/>
            <a:ext cx="190144" cy="76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7" name="Straight Arrow Connector 76"/>
          <p:cNvCxnSpPr>
            <a:stCxn id="17" idx="3"/>
          </p:cNvCxnSpPr>
          <p:nvPr/>
        </p:nvCxnSpPr>
        <p:spPr bwMode="auto">
          <a:xfrm flipV="1">
            <a:off x="7366543" y="1943479"/>
            <a:ext cx="534112" cy="12419"/>
          </a:xfrm>
          <a:prstGeom prst="straightConnector1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9" name="TextBox 78"/>
          <p:cNvSpPr txBox="1"/>
          <p:nvPr/>
        </p:nvSpPr>
        <p:spPr>
          <a:xfrm>
            <a:off x="6523244" y="904576"/>
            <a:ext cx="10599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dirty="0" smtClean="0"/>
              <a:t>answer scoring +</a:t>
            </a:r>
          </a:p>
          <a:p>
            <a:pPr algn="ctr"/>
            <a:r>
              <a:rPr lang="en-US" sz="900" b="0" dirty="0" smtClean="0"/>
              <a:t>evidence</a:t>
            </a:r>
          </a:p>
          <a:p>
            <a:pPr algn="ctr"/>
            <a:r>
              <a:rPr lang="en-US" sz="900" b="0" dirty="0" smtClean="0"/>
              <a:t>combination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8010586" y="1773106"/>
            <a:ext cx="190144" cy="76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229903" y="1512812"/>
            <a:ext cx="1866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 smtClean="0"/>
              <a:t>candidate answer extraction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716992" y="1485318"/>
            <a:ext cx="12041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ranked answers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276" y="3368238"/>
            <a:ext cx="851326" cy="98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87" y="3526700"/>
            <a:ext cx="851326" cy="98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Box 51"/>
          <p:cNvSpPr txBox="1"/>
          <p:nvPr/>
        </p:nvSpPr>
        <p:spPr>
          <a:xfrm>
            <a:off x="1670921" y="2994370"/>
            <a:ext cx="64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53" name="Right Arrow 52"/>
          <p:cNvSpPr/>
          <p:nvPr/>
        </p:nvSpPr>
        <p:spPr bwMode="auto">
          <a:xfrm>
            <a:off x="2853891" y="3545086"/>
            <a:ext cx="577646" cy="609600"/>
          </a:xfrm>
          <a:prstGeom prst="rightArrow">
            <a:avLst/>
          </a:prstGeom>
          <a:solidFill>
            <a:srgbClr val="F7FD0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413831" y="2831122"/>
            <a:ext cx="170643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0" dirty="0" smtClean="0"/>
              <a:t>Knowledge Base</a:t>
            </a:r>
          </a:p>
          <a:p>
            <a:pPr algn="ctr"/>
            <a:r>
              <a:rPr lang="en-US" sz="1050" b="0" dirty="0" smtClean="0"/>
              <a:t>(library of ontologies and domain models)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3782776" y="3594189"/>
            <a:ext cx="451659" cy="440792"/>
            <a:chOff x="6553200" y="3581400"/>
            <a:chExt cx="1371600" cy="1143000"/>
          </a:xfrm>
        </p:grpSpPr>
        <p:sp>
          <p:nvSpPr>
            <p:cNvPr id="87" name="Rectangle 86"/>
            <p:cNvSpPr/>
            <p:nvPr/>
          </p:nvSpPr>
          <p:spPr bwMode="auto">
            <a:xfrm>
              <a:off x="6553200" y="3581400"/>
              <a:ext cx="1371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Oval 87"/>
            <p:cNvSpPr/>
            <p:nvPr/>
          </p:nvSpPr>
          <p:spPr bwMode="auto">
            <a:xfrm>
              <a:off x="7166307" y="3657600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89" name="Straight Arrow Connector 88"/>
            <p:cNvCxnSpPr>
              <a:stCxn id="88" idx="5"/>
              <a:endCxn id="90" idx="1"/>
            </p:cNvCxnSpPr>
            <p:nvPr/>
          </p:nvCxnSpPr>
          <p:spPr bwMode="auto">
            <a:xfrm>
              <a:off x="7289493" y="3761416"/>
              <a:ext cx="135565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Oval 89"/>
            <p:cNvSpPr/>
            <p:nvPr/>
          </p:nvSpPr>
          <p:spPr bwMode="auto">
            <a:xfrm>
              <a:off x="7403924" y="3915907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91" name="Straight Arrow Connector 90"/>
            <p:cNvCxnSpPr>
              <a:stCxn id="88" idx="3"/>
            </p:cNvCxnSpPr>
            <p:nvPr/>
          </p:nvCxnSpPr>
          <p:spPr bwMode="auto">
            <a:xfrm flipH="1">
              <a:off x="7066853" y="3761416"/>
              <a:ext cx="120589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2" name="Oval 91"/>
            <p:cNvSpPr/>
            <p:nvPr/>
          </p:nvSpPr>
          <p:spPr bwMode="auto">
            <a:xfrm>
              <a:off x="7176843" y="4176074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Oval 92"/>
            <p:cNvSpPr/>
            <p:nvPr/>
          </p:nvSpPr>
          <p:spPr bwMode="auto">
            <a:xfrm>
              <a:off x="6969180" y="3919350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94" name="Straight Arrow Connector 93"/>
            <p:cNvCxnSpPr>
              <a:endCxn id="95" idx="1"/>
            </p:cNvCxnSpPr>
            <p:nvPr/>
          </p:nvCxnSpPr>
          <p:spPr bwMode="auto">
            <a:xfrm>
              <a:off x="7522670" y="4021583"/>
              <a:ext cx="135565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5" name="Oval 94"/>
            <p:cNvSpPr/>
            <p:nvPr/>
          </p:nvSpPr>
          <p:spPr bwMode="auto">
            <a:xfrm>
              <a:off x="7637100" y="4176074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96" name="Straight Arrow Connector 95"/>
            <p:cNvCxnSpPr>
              <a:endCxn id="92" idx="7"/>
            </p:cNvCxnSpPr>
            <p:nvPr/>
          </p:nvCxnSpPr>
          <p:spPr bwMode="auto">
            <a:xfrm flipH="1">
              <a:off x="7300030" y="4021583"/>
              <a:ext cx="120589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" name="Oval 96"/>
            <p:cNvSpPr/>
            <p:nvPr/>
          </p:nvSpPr>
          <p:spPr bwMode="auto">
            <a:xfrm>
              <a:off x="6964802" y="4445113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98" name="Straight Arrow Connector 97"/>
            <p:cNvCxnSpPr>
              <a:endCxn id="99" idx="1"/>
            </p:cNvCxnSpPr>
            <p:nvPr/>
          </p:nvCxnSpPr>
          <p:spPr bwMode="auto">
            <a:xfrm>
              <a:off x="7310628" y="4290621"/>
              <a:ext cx="135565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9" name="Oval 98"/>
            <p:cNvSpPr/>
            <p:nvPr/>
          </p:nvSpPr>
          <p:spPr bwMode="auto">
            <a:xfrm>
              <a:off x="7425059" y="4445113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0" name="Straight Arrow Connector 99"/>
            <p:cNvCxnSpPr>
              <a:endCxn id="97" idx="7"/>
            </p:cNvCxnSpPr>
            <p:nvPr/>
          </p:nvCxnSpPr>
          <p:spPr bwMode="auto">
            <a:xfrm flipH="1">
              <a:off x="7087988" y="4290621"/>
              <a:ext cx="120589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/>
            <p:cNvSpPr/>
            <p:nvPr/>
          </p:nvSpPr>
          <p:spPr bwMode="auto">
            <a:xfrm>
              <a:off x="6764108" y="4193886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2" name="Straight Arrow Connector 101"/>
            <p:cNvCxnSpPr>
              <a:endCxn id="101" idx="7"/>
            </p:cNvCxnSpPr>
            <p:nvPr/>
          </p:nvCxnSpPr>
          <p:spPr bwMode="auto">
            <a:xfrm flipH="1">
              <a:off x="6887294" y="4039394"/>
              <a:ext cx="120589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5" name="Group 144"/>
          <p:cNvGrpSpPr/>
          <p:nvPr/>
        </p:nvGrpSpPr>
        <p:grpSpPr>
          <a:xfrm>
            <a:off x="3841793" y="3812113"/>
            <a:ext cx="451659" cy="440792"/>
            <a:chOff x="6553200" y="3581400"/>
            <a:chExt cx="1371600" cy="1143000"/>
          </a:xfrm>
        </p:grpSpPr>
        <p:sp>
          <p:nvSpPr>
            <p:cNvPr id="146" name="Rectangle 145"/>
            <p:cNvSpPr/>
            <p:nvPr/>
          </p:nvSpPr>
          <p:spPr bwMode="auto">
            <a:xfrm>
              <a:off x="6553200" y="3581400"/>
              <a:ext cx="1371600" cy="1143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7166307" y="3657600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48" name="Straight Arrow Connector 147"/>
            <p:cNvCxnSpPr>
              <a:stCxn id="147" idx="5"/>
              <a:endCxn id="149" idx="1"/>
            </p:cNvCxnSpPr>
            <p:nvPr/>
          </p:nvCxnSpPr>
          <p:spPr bwMode="auto">
            <a:xfrm>
              <a:off x="7289493" y="3761416"/>
              <a:ext cx="135565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9" name="Oval 148"/>
            <p:cNvSpPr/>
            <p:nvPr/>
          </p:nvSpPr>
          <p:spPr bwMode="auto">
            <a:xfrm>
              <a:off x="7403924" y="3915907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50" name="Straight Arrow Connector 149"/>
            <p:cNvCxnSpPr>
              <a:stCxn id="147" idx="3"/>
            </p:cNvCxnSpPr>
            <p:nvPr/>
          </p:nvCxnSpPr>
          <p:spPr bwMode="auto">
            <a:xfrm flipH="1">
              <a:off x="7066853" y="3761416"/>
              <a:ext cx="120589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1" name="Oval 150"/>
            <p:cNvSpPr/>
            <p:nvPr/>
          </p:nvSpPr>
          <p:spPr bwMode="auto">
            <a:xfrm>
              <a:off x="7176843" y="4176074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2" name="Oval 151"/>
            <p:cNvSpPr/>
            <p:nvPr/>
          </p:nvSpPr>
          <p:spPr bwMode="auto">
            <a:xfrm>
              <a:off x="6969180" y="3919350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53" name="Straight Arrow Connector 152"/>
            <p:cNvCxnSpPr>
              <a:endCxn id="154" idx="1"/>
            </p:cNvCxnSpPr>
            <p:nvPr/>
          </p:nvCxnSpPr>
          <p:spPr bwMode="auto">
            <a:xfrm>
              <a:off x="7522670" y="4021583"/>
              <a:ext cx="135565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4" name="Oval 153"/>
            <p:cNvSpPr/>
            <p:nvPr/>
          </p:nvSpPr>
          <p:spPr bwMode="auto">
            <a:xfrm>
              <a:off x="7637100" y="4176074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55" name="Straight Arrow Connector 154"/>
            <p:cNvCxnSpPr>
              <a:endCxn id="151" idx="7"/>
            </p:cNvCxnSpPr>
            <p:nvPr/>
          </p:nvCxnSpPr>
          <p:spPr bwMode="auto">
            <a:xfrm flipH="1">
              <a:off x="7300030" y="4021583"/>
              <a:ext cx="120589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6" name="Oval 155"/>
            <p:cNvSpPr/>
            <p:nvPr/>
          </p:nvSpPr>
          <p:spPr bwMode="auto">
            <a:xfrm>
              <a:off x="6964802" y="4445113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57" name="Straight Arrow Connector 156"/>
            <p:cNvCxnSpPr>
              <a:endCxn id="158" idx="1"/>
            </p:cNvCxnSpPr>
            <p:nvPr/>
          </p:nvCxnSpPr>
          <p:spPr bwMode="auto">
            <a:xfrm>
              <a:off x="7310628" y="4290621"/>
              <a:ext cx="135565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8" name="Oval 157"/>
            <p:cNvSpPr/>
            <p:nvPr/>
          </p:nvSpPr>
          <p:spPr bwMode="auto">
            <a:xfrm>
              <a:off x="7425059" y="4445113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59" name="Straight Arrow Connector 158"/>
            <p:cNvCxnSpPr>
              <a:endCxn id="156" idx="7"/>
            </p:cNvCxnSpPr>
            <p:nvPr/>
          </p:nvCxnSpPr>
          <p:spPr bwMode="auto">
            <a:xfrm flipH="1">
              <a:off x="7087988" y="4290621"/>
              <a:ext cx="120589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0" name="Oval 159"/>
            <p:cNvSpPr/>
            <p:nvPr/>
          </p:nvSpPr>
          <p:spPr bwMode="auto">
            <a:xfrm>
              <a:off x="6764108" y="4193886"/>
              <a:ext cx="144321" cy="121627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61" name="Straight Arrow Connector 160"/>
            <p:cNvCxnSpPr>
              <a:endCxn id="160" idx="7"/>
            </p:cNvCxnSpPr>
            <p:nvPr/>
          </p:nvCxnSpPr>
          <p:spPr bwMode="auto">
            <a:xfrm flipH="1">
              <a:off x="6887294" y="4039394"/>
              <a:ext cx="120589" cy="172303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3" y="3519578"/>
            <a:ext cx="678410" cy="768942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 bwMode="auto">
          <a:xfrm>
            <a:off x="5776851" y="3315222"/>
            <a:ext cx="1753320" cy="118693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815353" y="2881504"/>
            <a:ext cx="15728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 smtClean="0"/>
              <a:t>Tractable, probabilistic </a:t>
            </a:r>
          </a:p>
          <a:p>
            <a:pPr algn="ctr"/>
            <a:r>
              <a:rPr lang="en-US" sz="1050" b="0" dirty="0" smtClean="0"/>
              <a:t>Inference</a:t>
            </a:r>
          </a:p>
        </p:txBody>
      </p:sp>
      <p:sp>
        <p:nvSpPr>
          <p:cNvPr id="170" name="Rectangle 169"/>
          <p:cNvSpPr/>
          <p:nvPr/>
        </p:nvSpPr>
        <p:spPr bwMode="auto">
          <a:xfrm>
            <a:off x="7800970" y="3631021"/>
            <a:ext cx="190144" cy="76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9" name="Right Arrow 178"/>
          <p:cNvSpPr/>
          <p:nvPr/>
        </p:nvSpPr>
        <p:spPr bwMode="auto">
          <a:xfrm>
            <a:off x="4947683" y="3526700"/>
            <a:ext cx="577646" cy="609600"/>
          </a:xfrm>
          <a:prstGeom prst="rightArrow">
            <a:avLst/>
          </a:prstGeom>
          <a:solidFill>
            <a:srgbClr val="F7FD0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8669914" y="3626478"/>
            <a:ext cx="270314" cy="237436"/>
            <a:chOff x="6133438" y="4371395"/>
            <a:chExt cx="341181" cy="328239"/>
          </a:xfrm>
        </p:grpSpPr>
        <p:sp>
          <p:nvSpPr>
            <p:cNvPr id="198" name="Oval 197"/>
            <p:cNvSpPr/>
            <p:nvPr/>
          </p:nvSpPr>
          <p:spPr bwMode="auto">
            <a:xfrm>
              <a:off x="6268325" y="437139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9" name="Straight Arrow Connector 198"/>
            <p:cNvCxnSpPr>
              <a:stCxn id="198" idx="5"/>
              <a:endCxn id="200" idx="1"/>
            </p:cNvCxnSpPr>
            <p:nvPr/>
          </p:nvCxnSpPr>
          <p:spPr bwMode="auto">
            <a:xfrm>
              <a:off x="6309639" y="4408877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0" name="Oval 199"/>
            <p:cNvSpPr/>
            <p:nvPr/>
          </p:nvSpPr>
          <p:spPr bwMode="auto">
            <a:xfrm>
              <a:off x="6348016" y="446465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1" name="Straight Arrow Connector 200"/>
            <p:cNvCxnSpPr>
              <a:stCxn id="198" idx="3"/>
            </p:cNvCxnSpPr>
            <p:nvPr/>
          </p:nvCxnSpPr>
          <p:spPr bwMode="auto">
            <a:xfrm flipH="1">
              <a:off x="6234971" y="4408877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2" name="Oval 201"/>
            <p:cNvSpPr/>
            <p:nvPr/>
          </p:nvSpPr>
          <p:spPr bwMode="auto">
            <a:xfrm>
              <a:off x="6271859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3" name="Oval 202"/>
            <p:cNvSpPr/>
            <p:nvPr/>
          </p:nvSpPr>
          <p:spPr bwMode="auto">
            <a:xfrm>
              <a:off x="6202214" y="4465898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4" name="Straight Arrow Connector 203"/>
            <p:cNvCxnSpPr>
              <a:endCxn id="205" idx="1"/>
            </p:cNvCxnSpPr>
            <p:nvPr/>
          </p:nvCxnSpPr>
          <p:spPr bwMode="auto">
            <a:xfrm>
              <a:off x="6387840" y="4502808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5" name="Oval 204"/>
            <p:cNvSpPr/>
            <p:nvPr/>
          </p:nvSpPr>
          <p:spPr bwMode="auto">
            <a:xfrm>
              <a:off x="6426217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6" name="Straight Arrow Connector 205"/>
            <p:cNvCxnSpPr>
              <a:endCxn id="202" idx="7"/>
            </p:cNvCxnSpPr>
            <p:nvPr/>
          </p:nvCxnSpPr>
          <p:spPr bwMode="auto">
            <a:xfrm flipH="1">
              <a:off x="6313172" y="4502808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7" name="Oval 206"/>
            <p:cNvSpPr/>
            <p:nvPr/>
          </p:nvSpPr>
          <p:spPr bwMode="auto">
            <a:xfrm>
              <a:off x="6200746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8" name="Straight Arrow Connector 207"/>
            <p:cNvCxnSpPr>
              <a:endCxn id="209" idx="1"/>
            </p:cNvCxnSpPr>
            <p:nvPr/>
          </p:nvCxnSpPr>
          <p:spPr bwMode="auto">
            <a:xfrm>
              <a:off x="6316727" y="4599943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9" name="Oval 208"/>
            <p:cNvSpPr/>
            <p:nvPr/>
          </p:nvSpPr>
          <p:spPr bwMode="auto">
            <a:xfrm>
              <a:off x="6355104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10" name="Straight Arrow Connector 209"/>
            <p:cNvCxnSpPr>
              <a:endCxn id="207" idx="7"/>
            </p:cNvCxnSpPr>
            <p:nvPr/>
          </p:nvCxnSpPr>
          <p:spPr bwMode="auto">
            <a:xfrm flipH="1">
              <a:off x="6242059" y="4599943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1" name="Oval 210"/>
            <p:cNvSpPr/>
            <p:nvPr/>
          </p:nvSpPr>
          <p:spPr bwMode="auto">
            <a:xfrm>
              <a:off x="6133438" y="4565017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12" name="Straight Arrow Connector 211"/>
            <p:cNvCxnSpPr>
              <a:endCxn id="211" idx="7"/>
            </p:cNvCxnSpPr>
            <p:nvPr/>
          </p:nvCxnSpPr>
          <p:spPr bwMode="auto">
            <a:xfrm flipH="1">
              <a:off x="6174751" y="4509239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3" name="TextBox 212"/>
          <p:cNvSpPr txBox="1"/>
          <p:nvPr/>
        </p:nvSpPr>
        <p:spPr>
          <a:xfrm>
            <a:off x="7903712" y="3549733"/>
            <a:ext cx="798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, because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593377" y="3353319"/>
            <a:ext cx="6495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answer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305282" y="5056124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Knowledge</a:t>
            </a:r>
          </a:p>
          <a:p>
            <a:pPr algn="ctr"/>
            <a:r>
              <a:rPr lang="en-US" dirty="0" smtClean="0"/>
              <a:t>Engineers</a:t>
            </a:r>
            <a:endParaRPr lang="en-US" dirty="0"/>
          </a:p>
        </p:txBody>
      </p:sp>
      <p:sp>
        <p:nvSpPr>
          <p:cNvPr id="120" name="Right Arrow 119"/>
          <p:cNvSpPr/>
          <p:nvPr/>
        </p:nvSpPr>
        <p:spPr bwMode="auto">
          <a:xfrm>
            <a:off x="2873692" y="5610301"/>
            <a:ext cx="577646" cy="609600"/>
          </a:xfrm>
          <a:prstGeom prst="rightArrow">
            <a:avLst/>
          </a:prstGeom>
          <a:solidFill>
            <a:srgbClr val="F7FD0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1" name="Rectangle 120"/>
          <p:cNvSpPr/>
          <p:nvPr/>
        </p:nvSpPr>
        <p:spPr bwMode="auto">
          <a:xfrm>
            <a:off x="3721895" y="5465414"/>
            <a:ext cx="1090311" cy="10521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3642317" y="4909744"/>
            <a:ext cx="11993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 smtClean="0"/>
              <a:t>Knowledge Base</a:t>
            </a:r>
          </a:p>
          <a:p>
            <a:pPr algn="ctr"/>
            <a:r>
              <a:rPr lang="en-US" sz="1050" b="0" dirty="0" smtClean="0"/>
              <a:t>(monolithic,</a:t>
            </a:r>
          </a:p>
          <a:p>
            <a:pPr algn="ctr"/>
            <a:r>
              <a:rPr lang="en-US" sz="1050" b="0" dirty="0" smtClean="0"/>
              <a:t>fixed ontology)</a:t>
            </a:r>
          </a:p>
          <a:p>
            <a:pPr algn="ctr"/>
            <a:endParaRPr lang="en-US" sz="1050" b="0" dirty="0" smtClean="0"/>
          </a:p>
        </p:txBody>
      </p:sp>
      <p:sp>
        <p:nvSpPr>
          <p:cNvPr id="224" name="Rectangle 223"/>
          <p:cNvSpPr/>
          <p:nvPr/>
        </p:nvSpPr>
        <p:spPr bwMode="auto">
          <a:xfrm>
            <a:off x="5831596" y="5501083"/>
            <a:ext cx="1753320" cy="118693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5679230" y="5213817"/>
            <a:ext cx="2121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 smtClean="0"/>
              <a:t>Heavy-duty deductive </a:t>
            </a:r>
            <a:r>
              <a:rPr lang="en-US" sz="1050" b="0" dirty="0"/>
              <a:t>i</a:t>
            </a:r>
            <a:r>
              <a:rPr lang="en-US" sz="1050" b="0" dirty="0" smtClean="0"/>
              <a:t>nference</a:t>
            </a:r>
          </a:p>
        </p:txBody>
      </p:sp>
      <p:sp>
        <p:nvSpPr>
          <p:cNvPr id="226" name="Rectangle 225"/>
          <p:cNvSpPr/>
          <p:nvPr/>
        </p:nvSpPr>
        <p:spPr bwMode="auto">
          <a:xfrm>
            <a:off x="7855715" y="5816882"/>
            <a:ext cx="190144" cy="76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7" name="Right Arrow 226"/>
          <p:cNvSpPr/>
          <p:nvPr/>
        </p:nvSpPr>
        <p:spPr bwMode="auto">
          <a:xfrm>
            <a:off x="4967484" y="5591915"/>
            <a:ext cx="577646" cy="609600"/>
          </a:xfrm>
          <a:prstGeom prst="rightArrow">
            <a:avLst/>
          </a:prstGeom>
          <a:solidFill>
            <a:srgbClr val="F7FD0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28" name="Group 227"/>
          <p:cNvGrpSpPr/>
          <p:nvPr/>
        </p:nvGrpSpPr>
        <p:grpSpPr>
          <a:xfrm>
            <a:off x="8724659" y="5812339"/>
            <a:ext cx="270314" cy="237436"/>
            <a:chOff x="6133438" y="4371395"/>
            <a:chExt cx="341181" cy="328239"/>
          </a:xfrm>
        </p:grpSpPr>
        <p:sp>
          <p:nvSpPr>
            <p:cNvPr id="229" name="Oval 228"/>
            <p:cNvSpPr/>
            <p:nvPr/>
          </p:nvSpPr>
          <p:spPr bwMode="auto">
            <a:xfrm>
              <a:off x="6268325" y="437139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30" name="Straight Arrow Connector 229"/>
            <p:cNvCxnSpPr>
              <a:stCxn id="229" idx="5"/>
              <a:endCxn id="231" idx="1"/>
            </p:cNvCxnSpPr>
            <p:nvPr/>
          </p:nvCxnSpPr>
          <p:spPr bwMode="auto">
            <a:xfrm>
              <a:off x="6309639" y="4408877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1" name="Oval 230"/>
            <p:cNvSpPr/>
            <p:nvPr/>
          </p:nvSpPr>
          <p:spPr bwMode="auto">
            <a:xfrm>
              <a:off x="6348016" y="446465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32" name="Straight Arrow Connector 231"/>
            <p:cNvCxnSpPr>
              <a:stCxn id="229" idx="3"/>
            </p:cNvCxnSpPr>
            <p:nvPr/>
          </p:nvCxnSpPr>
          <p:spPr bwMode="auto">
            <a:xfrm flipH="1">
              <a:off x="6234971" y="4408877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3" name="Oval 232"/>
            <p:cNvSpPr/>
            <p:nvPr/>
          </p:nvSpPr>
          <p:spPr bwMode="auto">
            <a:xfrm>
              <a:off x="6271859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" name="Oval 233"/>
            <p:cNvSpPr/>
            <p:nvPr/>
          </p:nvSpPr>
          <p:spPr bwMode="auto">
            <a:xfrm>
              <a:off x="6202214" y="4465898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35" name="Straight Arrow Connector 234"/>
            <p:cNvCxnSpPr>
              <a:endCxn id="236" idx="1"/>
            </p:cNvCxnSpPr>
            <p:nvPr/>
          </p:nvCxnSpPr>
          <p:spPr bwMode="auto">
            <a:xfrm>
              <a:off x="6387840" y="4502808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6" name="Oval 235"/>
            <p:cNvSpPr/>
            <p:nvPr/>
          </p:nvSpPr>
          <p:spPr bwMode="auto">
            <a:xfrm>
              <a:off x="6426217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37" name="Straight Arrow Connector 236"/>
            <p:cNvCxnSpPr>
              <a:endCxn id="233" idx="7"/>
            </p:cNvCxnSpPr>
            <p:nvPr/>
          </p:nvCxnSpPr>
          <p:spPr bwMode="auto">
            <a:xfrm flipH="1">
              <a:off x="6313172" y="4502808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8" name="Oval 237"/>
            <p:cNvSpPr/>
            <p:nvPr/>
          </p:nvSpPr>
          <p:spPr bwMode="auto">
            <a:xfrm>
              <a:off x="6200746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39" name="Straight Arrow Connector 238"/>
            <p:cNvCxnSpPr>
              <a:endCxn id="240" idx="1"/>
            </p:cNvCxnSpPr>
            <p:nvPr/>
          </p:nvCxnSpPr>
          <p:spPr bwMode="auto">
            <a:xfrm>
              <a:off x="6316727" y="4599943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0" name="Oval 239"/>
            <p:cNvSpPr/>
            <p:nvPr/>
          </p:nvSpPr>
          <p:spPr bwMode="auto">
            <a:xfrm>
              <a:off x="6355104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41" name="Straight Arrow Connector 240"/>
            <p:cNvCxnSpPr>
              <a:endCxn id="238" idx="7"/>
            </p:cNvCxnSpPr>
            <p:nvPr/>
          </p:nvCxnSpPr>
          <p:spPr bwMode="auto">
            <a:xfrm flipH="1">
              <a:off x="6242059" y="4599943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2" name="Oval 241"/>
            <p:cNvSpPr/>
            <p:nvPr/>
          </p:nvSpPr>
          <p:spPr bwMode="auto">
            <a:xfrm>
              <a:off x="6133438" y="4565017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43" name="Straight Arrow Connector 242"/>
            <p:cNvCxnSpPr>
              <a:endCxn id="242" idx="7"/>
            </p:cNvCxnSpPr>
            <p:nvPr/>
          </p:nvCxnSpPr>
          <p:spPr bwMode="auto">
            <a:xfrm flipH="1">
              <a:off x="6174751" y="4509239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4" name="TextBox 243"/>
          <p:cNvSpPr txBox="1"/>
          <p:nvPr/>
        </p:nvSpPr>
        <p:spPr>
          <a:xfrm>
            <a:off x="7958457" y="5735594"/>
            <a:ext cx="798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, because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7648116" y="5539180"/>
            <a:ext cx="6495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answer</a:t>
            </a:r>
          </a:p>
        </p:txBody>
      </p:sp>
      <p:pic>
        <p:nvPicPr>
          <p:cNvPr id="247" name="Picture 2" descr="http://www.owlandbear.com/wp-content/uploads/2008/09/Machin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84" y="5510121"/>
            <a:ext cx="1170811" cy="117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8" name="Picture 2" descr="http://www.owlandbear.com/wp-content/uploads/2008/09/Machin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43" y="5504613"/>
            <a:ext cx="1170811" cy="117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88760" y="5773111"/>
            <a:ext cx="709241" cy="7092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60721" y="5437094"/>
            <a:ext cx="122180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b="0" dirty="0"/>
              <a:t>(</a:t>
            </a:r>
            <a:r>
              <a:rPr lang="en-US" sz="500" b="0" dirty="0" err="1"/>
              <a:t>thereExists</a:t>
            </a:r>
            <a:r>
              <a:rPr lang="en-US" sz="500" b="0" dirty="0"/>
              <a:t> ?VAR0 </a:t>
            </a:r>
          </a:p>
          <a:p>
            <a:r>
              <a:rPr lang="en-US" sz="500" b="0" dirty="0"/>
              <a:t>  (and </a:t>
            </a:r>
          </a:p>
          <a:p>
            <a:r>
              <a:rPr lang="en-US" sz="500" b="0" dirty="0"/>
              <a:t>    (</a:t>
            </a:r>
            <a:r>
              <a:rPr lang="en-US" sz="500" b="0" dirty="0" err="1" smtClean="0"/>
              <a:t>chemicalReactants-TypeType</a:t>
            </a:r>
            <a:endParaRPr lang="en-US" sz="500" b="0" dirty="0" smtClean="0"/>
          </a:p>
          <a:p>
            <a:r>
              <a:rPr lang="en-US" sz="500" b="0" dirty="0" err="1" smtClean="0"/>
              <a:t>CalvinCycle</a:t>
            </a:r>
            <a:r>
              <a:rPr lang="en-US" sz="500" b="0" dirty="0" smtClean="0"/>
              <a:t> </a:t>
            </a:r>
            <a:r>
              <a:rPr lang="en-US" sz="500" b="0" dirty="0"/>
              <a:t>?VAR1) </a:t>
            </a:r>
          </a:p>
          <a:p>
            <a:r>
              <a:rPr lang="en-US" sz="500" b="0" dirty="0"/>
              <a:t>    (</a:t>
            </a:r>
            <a:r>
              <a:rPr lang="en-US" sz="500" b="0" dirty="0" err="1"/>
              <a:t>isa</a:t>
            </a:r>
            <a:r>
              <a:rPr lang="en-US" sz="500" b="0" dirty="0"/>
              <a:t> ?VAR1 </a:t>
            </a:r>
            <a:r>
              <a:rPr lang="en-US" sz="500" b="0" dirty="0" err="1" smtClean="0"/>
              <a:t>ChemicalCompound</a:t>
            </a:r>
            <a:endParaRPr lang="en-US" sz="500" b="0" dirty="0" smtClean="0"/>
          </a:p>
          <a:p>
            <a:r>
              <a:rPr lang="en-US" sz="500" b="0" dirty="0" err="1" smtClean="0"/>
              <a:t>TypeByChemicalSpecies</a:t>
            </a:r>
            <a:r>
              <a:rPr lang="en-US" sz="500" b="0" dirty="0"/>
              <a:t>) </a:t>
            </a:r>
          </a:p>
          <a:p>
            <a:r>
              <a:rPr lang="en-US" sz="500" b="0" dirty="0"/>
              <a:t>    (different </a:t>
            </a:r>
            <a:r>
              <a:rPr lang="en-US" sz="500" b="0" dirty="0" err="1"/>
              <a:t>CarbonDioxide</a:t>
            </a:r>
            <a:r>
              <a:rPr lang="en-US" sz="500" b="0" dirty="0"/>
              <a:t> ?VAR1) </a:t>
            </a:r>
          </a:p>
          <a:p>
            <a:r>
              <a:rPr lang="en-US" sz="500" b="0" dirty="0"/>
              <a:t>    (</a:t>
            </a:r>
            <a:r>
              <a:rPr lang="en-US" sz="500" b="0" dirty="0" err="1" smtClean="0"/>
              <a:t>chemicalProducts-TypeType</a:t>
            </a:r>
            <a:endParaRPr lang="en-US" sz="500" b="0" dirty="0" smtClean="0"/>
          </a:p>
          <a:p>
            <a:r>
              <a:rPr lang="en-US" sz="500" b="0" dirty="0" err="1" smtClean="0"/>
              <a:t>CalvinCycle</a:t>
            </a:r>
            <a:r>
              <a:rPr lang="en-US" sz="500" b="0" dirty="0" smtClean="0"/>
              <a:t> </a:t>
            </a:r>
            <a:r>
              <a:rPr lang="en-US" sz="500" b="0" dirty="0"/>
              <a:t>?VAR0) </a:t>
            </a:r>
            <a:endParaRPr lang="en-US" sz="500" b="0" dirty="0" smtClean="0"/>
          </a:p>
          <a:p>
            <a:r>
              <a:rPr lang="en-US" sz="500" b="0" dirty="0" smtClean="0"/>
              <a:t> </a:t>
            </a:r>
            <a:r>
              <a:rPr lang="en-US" sz="500" b="0" dirty="0"/>
              <a:t>(</a:t>
            </a:r>
            <a:r>
              <a:rPr lang="en-US" sz="500" b="0" dirty="0" err="1"/>
              <a:t>genls</a:t>
            </a:r>
            <a:r>
              <a:rPr lang="en-US" sz="500" b="0" dirty="0"/>
              <a:t> ?VAR0 </a:t>
            </a:r>
            <a:r>
              <a:rPr lang="en-US" sz="500" b="0" dirty="0" err="1"/>
              <a:t>CarbohydrateStuff</a:t>
            </a:r>
            <a:r>
              <a:rPr lang="en-US" sz="500" b="0" dirty="0" smtClean="0"/>
              <a:t>)))</a:t>
            </a:r>
          </a:p>
          <a:p>
            <a:r>
              <a:rPr lang="en-US" sz="500" b="0" dirty="0" smtClean="0"/>
              <a:t>(</a:t>
            </a:r>
            <a:r>
              <a:rPr lang="en-US" sz="500" b="0" dirty="0" err="1"/>
              <a:t>isa</a:t>
            </a:r>
            <a:r>
              <a:rPr lang="en-US" sz="500" b="0" dirty="0"/>
              <a:t> </a:t>
            </a:r>
            <a:r>
              <a:rPr lang="en-US" sz="500" b="0" dirty="0" err="1"/>
              <a:t>genls</a:t>
            </a:r>
            <a:r>
              <a:rPr lang="en-US" sz="500" b="0" dirty="0"/>
              <a:t> </a:t>
            </a:r>
            <a:r>
              <a:rPr lang="en-US" sz="500" b="0" dirty="0" err="1"/>
              <a:t>TransitiveBinaryPredicate</a:t>
            </a:r>
            <a:r>
              <a:rPr lang="en-US" sz="500" b="0" dirty="0"/>
              <a:t>)</a:t>
            </a:r>
          </a:p>
          <a:p>
            <a:r>
              <a:rPr lang="en-US" sz="500" b="0" dirty="0"/>
              <a:t>  (</a:t>
            </a:r>
            <a:r>
              <a:rPr lang="en-US" sz="500" b="0" dirty="0" err="1"/>
              <a:t>genls</a:t>
            </a:r>
            <a:r>
              <a:rPr lang="en-US" sz="500" b="0" dirty="0"/>
              <a:t> Sugar </a:t>
            </a:r>
            <a:r>
              <a:rPr lang="en-US" sz="500" b="0" dirty="0" err="1"/>
              <a:t>CarbohydrateStuff</a:t>
            </a:r>
            <a:r>
              <a:rPr lang="en-US" sz="500" b="0" dirty="0"/>
              <a:t>)</a:t>
            </a:r>
          </a:p>
          <a:p>
            <a:r>
              <a:rPr lang="en-US" sz="500" b="0" dirty="0"/>
              <a:t>  (</a:t>
            </a:r>
            <a:r>
              <a:rPr lang="en-US" sz="500" b="0" dirty="0" err="1"/>
              <a:t>isa</a:t>
            </a:r>
            <a:r>
              <a:rPr lang="en-US" sz="500" b="0" dirty="0"/>
              <a:t> </a:t>
            </a:r>
            <a:r>
              <a:rPr lang="en-US" sz="500" b="0" dirty="0" smtClean="0"/>
              <a:t>(</a:t>
            </a:r>
            <a:r>
              <a:rPr lang="en-US" sz="500" b="0" dirty="0" err="1"/>
              <a:t>ChemicalSubstanceFn</a:t>
            </a:r>
            <a:r>
              <a:rPr lang="en-US" sz="500" b="0" dirty="0"/>
              <a:t> </a:t>
            </a:r>
            <a:r>
              <a:rPr lang="en-US" sz="500" b="0" dirty="0" smtClean="0"/>
              <a:t>…</a:t>
            </a:r>
            <a:endParaRPr lang="en-US" sz="500" b="0" dirty="0"/>
          </a:p>
        </p:txBody>
      </p:sp>
      <p:sp>
        <p:nvSpPr>
          <p:cNvPr id="251" name="Rectangle 250"/>
          <p:cNvSpPr/>
          <p:nvPr/>
        </p:nvSpPr>
        <p:spPr bwMode="auto">
          <a:xfrm>
            <a:off x="3709358" y="3413309"/>
            <a:ext cx="1090311" cy="105217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52" name="Group 251"/>
          <p:cNvGrpSpPr/>
          <p:nvPr/>
        </p:nvGrpSpPr>
        <p:grpSpPr>
          <a:xfrm>
            <a:off x="8790594" y="6040471"/>
            <a:ext cx="270314" cy="237436"/>
            <a:chOff x="6133438" y="4371395"/>
            <a:chExt cx="341181" cy="328239"/>
          </a:xfrm>
        </p:grpSpPr>
        <p:sp>
          <p:nvSpPr>
            <p:cNvPr id="253" name="Oval 252"/>
            <p:cNvSpPr/>
            <p:nvPr/>
          </p:nvSpPr>
          <p:spPr bwMode="auto">
            <a:xfrm>
              <a:off x="6268325" y="437139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54" name="Straight Arrow Connector 253"/>
            <p:cNvCxnSpPr>
              <a:stCxn id="253" idx="5"/>
              <a:endCxn id="255" idx="1"/>
            </p:cNvCxnSpPr>
            <p:nvPr/>
          </p:nvCxnSpPr>
          <p:spPr bwMode="auto">
            <a:xfrm>
              <a:off x="6309639" y="4408877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5" name="Oval 254"/>
            <p:cNvSpPr/>
            <p:nvPr/>
          </p:nvSpPr>
          <p:spPr bwMode="auto">
            <a:xfrm>
              <a:off x="6348016" y="446465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56" name="Straight Arrow Connector 255"/>
            <p:cNvCxnSpPr>
              <a:stCxn id="253" idx="3"/>
            </p:cNvCxnSpPr>
            <p:nvPr/>
          </p:nvCxnSpPr>
          <p:spPr bwMode="auto">
            <a:xfrm flipH="1">
              <a:off x="6234971" y="4408877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7" name="Oval 256"/>
            <p:cNvSpPr/>
            <p:nvPr/>
          </p:nvSpPr>
          <p:spPr bwMode="auto">
            <a:xfrm>
              <a:off x="6271859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8" name="Oval 257"/>
            <p:cNvSpPr/>
            <p:nvPr/>
          </p:nvSpPr>
          <p:spPr bwMode="auto">
            <a:xfrm>
              <a:off x="6202214" y="4465898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59" name="Straight Arrow Connector 258"/>
            <p:cNvCxnSpPr>
              <a:endCxn id="260" idx="1"/>
            </p:cNvCxnSpPr>
            <p:nvPr/>
          </p:nvCxnSpPr>
          <p:spPr bwMode="auto">
            <a:xfrm>
              <a:off x="6387840" y="4502808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0" name="Oval 259"/>
            <p:cNvSpPr/>
            <p:nvPr/>
          </p:nvSpPr>
          <p:spPr bwMode="auto">
            <a:xfrm>
              <a:off x="6426217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61" name="Straight Arrow Connector 260"/>
            <p:cNvCxnSpPr>
              <a:endCxn id="257" idx="7"/>
            </p:cNvCxnSpPr>
            <p:nvPr/>
          </p:nvCxnSpPr>
          <p:spPr bwMode="auto">
            <a:xfrm flipH="1">
              <a:off x="6313172" y="4502808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2" name="Oval 261"/>
            <p:cNvSpPr/>
            <p:nvPr/>
          </p:nvSpPr>
          <p:spPr bwMode="auto">
            <a:xfrm>
              <a:off x="6200746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63" name="Straight Arrow Connector 262"/>
            <p:cNvCxnSpPr>
              <a:endCxn id="264" idx="1"/>
            </p:cNvCxnSpPr>
            <p:nvPr/>
          </p:nvCxnSpPr>
          <p:spPr bwMode="auto">
            <a:xfrm>
              <a:off x="6316727" y="4599943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4" name="Oval 263"/>
            <p:cNvSpPr/>
            <p:nvPr/>
          </p:nvSpPr>
          <p:spPr bwMode="auto">
            <a:xfrm>
              <a:off x="6355104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65" name="Straight Arrow Connector 264"/>
            <p:cNvCxnSpPr>
              <a:endCxn id="262" idx="7"/>
            </p:cNvCxnSpPr>
            <p:nvPr/>
          </p:nvCxnSpPr>
          <p:spPr bwMode="auto">
            <a:xfrm flipH="1">
              <a:off x="6242059" y="4599943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6" name="Oval 265"/>
            <p:cNvSpPr/>
            <p:nvPr/>
          </p:nvSpPr>
          <p:spPr bwMode="auto">
            <a:xfrm>
              <a:off x="6133438" y="4565017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67" name="Straight Arrow Connector 266"/>
            <p:cNvCxnSpPr>
              <a:endCxn id="266" idx="7"/>
            </p:cNvCxnSpPr>
            <p:nvPr/>
          </p:nvCxnSpPr>
          <p:spPr bwMode="auto">
            <a:xfrm flipH="1">
              <a:off x="6174751" y="4509239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68" name="Group 267"/>
          <p:cNvGrpSpPr/>
          <p:nvPr/>
        </p:nvGrpSpPr>
        <p:grpSpPr>
          <a:xfrm>
            <a:off x="8747112" y="6254925"/>
            <a:ext cx="270314" cy="237436"/>
            <a:chOff x="6133438" y="4371395"/>
            <a:chExt cx="341181" cy="328239"/>
          </a:xfrm>
        </p:grpSpPr>
        <p:sp>
          <p:nvSpPr>
            <p:cNvPr id="269" name="Oval 268"/>
            <p:cNvSpPr/>
            <p:nvPr/>
          </p:nvSpPr>
          <p:spPr bwMode="auto">
            <a:xfrm>
              <a:off x="6268325" y="437139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0" name="Straight Arrow Connector 269"/>
            <p:cNvCxnSpPr>
              <a:stCxn id="269" idx="5"/>
              <a:endCxn id="271" idx="1"/>
            </p:cNvCxnSpPr>
            <p:nvPr/>
          </p:nvCxnSpPr>
          <p:spPr bwMode="auto">
            <a:xfrm>
              <a:off x="6309639" y="4408877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1" name="Oval 270"/>
            <p:cNvSpPr/>
            <p:nvPr/>
          </p:nvSpPr>
          <p:spPr bwMode="auto">
            <a:xfrm>
              <a:off x="6348016" y="446465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2" name="Straight Arrow Connector 271"/>
            <p:cNvCxnSpPr>
              <a:stCxn id="269" idx="3"/>
            </p:cNvCxnSpPr>
            <p:nvPr/>
          </p:nvCxnSpPr>
          <p:spPr bwMode="auto">
            <a:xfrm flipH="1">
              <a:off x="6234971" y="4408877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3" name="Oval 272"/>
            <p:cNvSpPr/>
            <p:nvPr/>
          </p:nvSpPr>
          <p:spPr bwMode="auto">
            <a:xfrm>
              <a:off x="6271859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4" name="Oval 273"/>
            <p:cNvSpPr/>
            <p:nvPr/>
          </p:nvSpPr>
          <p:spPr bwMode="auto">
            <a:xfrm>
              <a:off x="6202214" y="4465898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5" name="Straight Arrow Connector 274"/>
            <p:cNvCxnSpPr>
              <a:endCxn id="276" idx="1"/>
            </p:cNvCxnSpPr>
            <p:nvPr/>
          </p:nvCxnSpPr>
          <p:spPr bwMode="auto">
            <a:xfrm>
              <a:off x="6387840" y="4502808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6" name="Oval 275"/>
            <p:cNvSpPr/>
            <p:nvPr/>
          </p:nvSpPr>
          <p:spPr bwMode="auto">
            <a:xfrm>
              <a:off x="6426217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7" name="Straight Arrow Connector 276"/>
            <p:cNvCxnSpPr>
              <a:endCxn id="273" idx="7"/>
            </p:cNvCxnSpPr>
            <p:nvPr/>
          </p:nvCxnSpPr>
          <p:spPr bwMode="auto">
            <a:xfrm flipH="1">
              <a:off x="6313172" y="4502808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8" name="Oval 277"/>
            <p:cNvSpPr/>
            <p:nvPr/>
          </p:nvSpPr>
          <p:spPr bwMode="auto">
            <a:xfrm>
              <a:off x="6200746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9" name="Straight Arrow Connector 278"/>
            <p:cNvCxnSpPr>
              <a:endCxn id="280" idx="1"/>
            </p:cNvCxnSpPr>
            <p:nvPr/>
          </p:nvCxnSpPr>
          <p:spPr bwMode="auto">
            <a:xfrm>
              <a:off x="6316727" y="4599943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0" name="Oval 279"/>
            <p:cNvSpPr/>
            <p:nvPr/>
          </p:nvSpPr>
          <p:spPr bwMode="auto">
            <a:xfrm>
              <a:off x="6355104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81" name="Straight Arrow Connector 280"/>
            <p:cNvCxnSpPr>
              <a:endCxn id="278" idx="7"/>
            </p:cNvCxnSpPr>
            <p:nvPr/>
          </p:nvCxnSpPr>
          <p:spPr bwMode="auto">
            <a:xfrm flipH="1">
              <a:off x="6242059" y="4599943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2" name="Oval 281"/>
            <p:cNvSpPr/>
            <p:nvPr/>
          </p:nvSpPr>
          <p:spPr bwMode="auto">
            <a:xfrm>
              <a:off x="6133438" y="4565017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83" name="Straight Arrow Connector 282"/>
            <p:cNvCxnSpPr>
              <a:endCxn id="282" idx="7"/>
            </p:cNvCxnSpPr>
            <p:nvPr/>
          </p:nvCxnSpPr>
          <p:spPr bwMode="auto">
            <a:xfrm flipH="1">
              <a:off x="6174751" y="4509239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84" name="Group 283"/>
          <p:cNvGrpSpPr/>
          <p:nvPr/>
        </p:nvGrpSpPr>
        <p:grpSpPr>
          <a:xfrm>
            <a:off x="8609155" y="5971144"/>
            <a:ext cx="270314" cy="237436"/>
            <a:chOff x="6133438" y="4371395"/>
            <a:chExt cx="341181" cy="328239"/>
          </a:xfrm>
        </p:grpSpPr>
        <p:sp>
          <p:nvSpPr>
            <p:cNvPr id="285" name="Oval 284"/>
            <p:cNvSpPr/>
            <p:nvPr/>
          </p:nvSpPr>
          <p:spPr bwMode="auto">
            <a:xfrm>
              <a:off x="6268325" y="437139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86" name="Straight Arrow Connector 285"/>
            <p:cNvCxnSpPr>
              <a:stCxn id="285" idx="5"/>
              <a:endCxn id="287" idx="1"/>
            </p:cNvCxnSpPr>
            <p:nvPr/>
          </p:nvCxnSpPr>
          <p:spPr bwMode="auto">
            <a:xfrm>
              <a:off x="6309639" y="4408877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7" name="Oval 286"/>
            <p:cNvSpPr/>
            <p:nvPr/>
          </p:nvSpPr>
          <p:spPr bwMode="auto">
            <a:xfrm>
              <a:off x="6348016" y="446465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88" name="Straight Arrow Connector 287"/>
            <p:cNvCxnSpPr>
              <a:stCxn id="285" idx="3"/>
            </p:cNvCxnSpPr>
            <p:nvPr/>
          </p:nvCxnSpPr>
          <p:spPr bwMode="auto">
            <a:xfrm flipH="1">
              <a:off x="6234971" y="4408877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9" name="Oval 288"/>
            <p:cNvSpPr/>
            <p:nvPr/>
          </p:nvSpPr>
          <p:spPr bwMode="auto">
            <a:xfrm>
              <a:off x="6271859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0" name="Oval 289"/>
            <p:cNvSpPr/>
            <p:nvPr/>
          </p:nvSpPr>
          <p:spPr bwMode="auto">
            <a:xfrm>
              <a:off x="6202214" y="4465898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91" name="Straight Arrow Connector 290"/>
            <p:cNvCxnSpPr>
              <a:endCxn id="292" idx="1"/>
            </p:cNvCxnSpPr>
            <p:nvPr/>
          </p:nvCxnSpPr>
          <p:spPr bwMode="auto">
            <a:xfrm>
              <a:off x="6387840" y="4502808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2" name="Oval 291"/>
            <p:cNvSpPr/>
            <p:nvPr/>
          </p:nvSpPr>
          <p:spPr bwMode="auto">
            <a:xfrm>
              <a:off x="6426217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93" name="Straight Arrow Connector 292"/>
            <p:cNvCxnSpPr>
              <a:endCxn id="289" idx="7"/>
            </p:cNvCxnSpPr>
            <p:nvPr/>
          </p:nvCxnSpPr>
          <p:spPr bwMode="auto">
            <a:xfrm flipH="1">
              <a:off x="6313172" y="4502808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4" name="Oval 293"/>
            <p:cNvSpPr/>
            <p:nvPr/>
          </p:nvSpPr>
          <p:spPr bwMode="auto">
            <a:xfrm>
              <a:off x="6200746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95" name="Straight Arrow Connector 294"/>
            <p:cNvCxnSpPr>
              <a:endCxn id="296" idx="1"/>
            </p:cNvCxnSpPr>
            <p:nvPr/>
          </p:nvCxnSpPr>
          <p:spPr bwMode="auto">
            <a:xfrm>
              <a:off x="6316727" y="4599943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6" name="Oval 295"/>
            <p:cNvSpPr/>
            <p:nvPr/>
          </p:nvSpPr>
          <p:spPr bwMode="auto">
            <a:xfrm>
              <a:off x="6355104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97" name="Straight Arrow Connector 296"/>
            <p:cNvCxnSpPr>
              <a:endCxn id="294" idx="7"/>
            </p:cNvCxnSpPr>
            <p:nvPr/>
          </p:nvCxnSpPr>
          <p:spPr bwMode="auto">
            <a:xfrm flipH="1">
              <a:off x="6242059" y="4599943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8" name="Oval 297"/>
            <p:cNvSpPr/>
            <p:nvPr/>
          </p:nvSpPr>
          <p:spPr bwMode="auto">
            <a:xfrm>
              <a:off x="6133438" y="4565017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99" name="Straight Arrow Connector 298"/>
            <p:cNvCxnSpPr>
              <a:endCxn id="298" idx="7"/>
            </p:cNvCxnSpPr>
            <p:nvPr/>
          </p:nvCxnSpPr>
          <p:spPr bwMode="auto">
            <a:xfrm flipH="1">
              <a:off x="6174751" y="4509239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00" name="Group 299"/>
          <p:cNvGrpSpPr/>
          <p:nvPr/>
        </p:nvGrpSpPr>
        <p:grpSpPr>
          <a:xfrm>
            <a:off x="8515786" y="6106342"/>
            <a:ext cx="270314" cy="237436"/>
            <a:chOff x="6133438" y="4371395"/>
            <a:chExt cx="341181" cy="328239"/>
          </a:xfrm>
        </p:grpSpPr>
        <p:sp>
          <p:nvSpPr>
            <p:cNvPr id="301" name="Oval 300"/>
            <p:cNvSpPr/>
            <p:nvPr/>
          </p:nvSpPr>
          <p:spPr bwMode="auto">
            <a:xfrm>
              <a:off x="6268325" y="437139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02" name="Straight Arrow Connector 301"/>
            <p:cNvCxnSpPr>
              <a:stCxn id="301" idx="5"/>
              <a:endCxn id="303" idx="1"/>
            </p:cNvCxnSpPr>
            <p:nvPr/>
          </p:nvCxnSpPr>
          <p:spPr bwMode="auto">
            <a:xfrm>
              <a:off x="6309639" y="4408877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3" name="Oval 302"/>
            <p:cNvSpPr/>
            <p:nvPr/>
          </p:nvSpPr>
          <p:spPr bwMode="auto">
            <a:xfrm>
              <a:off x="6348016" y="4464655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04" name="Straight Arrow Connector 303"/>
            <p:cNvCxnSpPr>
              <a:stCxn id="301" idx="3"/>
            </p:cNvCxnSpPr>
            <p:nvPr/>
          </p:nvCxnSpPr>
          <p:spPr bwMode="auto">
            <a:xfrm flipH="1">
              <a:off x="6234971" y="4408877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5" name="Oval 304"/>
            <p:cNvSpPr/>
            <p:nvPr/>
          </p:nvSpPr>
          <p:spPr bwMode="auto">
            <a:xfrm>
              <a:off x="6271859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6" name="Oval 305"/>
            <p:cNvSpPr/>
            <p:nvPr/>
          </p:nvSpPr>
          <p:spPr bwMode="auto">
            <a:xfrm>
              <a:off x="6202214" y="4465898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07" name="Straight Arrow Connector 306"/>
            <p:cNvCxnSpPr>
              <a:endCxn id="308" idx="1"/>
            </p:cNvCxnSpPr>
            <p:nvPr/>
          </p:nvCxnSpPr>
          <p:spPr bwMode="auto">
            <a:xfrm>
              <a:off x="6387840" y="4502808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8" name="Oval 307"/>
            <p:cNvSpPr/>
            <p:nvPr/>
          </p:nvSpPr>
          <p:spPr bwMode="auto">
            <a:xfrm>
              <a:off x="6426217" y="4558586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09" name="Straight Arrow Connector 308"/>
            <p:cNvCxnSpPr>
              <a:endCxn id="305" idx="7"/>
            </p:cNvCxnSpPr>
            <p:nvPr/>
          </p:nvCxnSpPr>
          <p:spPr bwMode="auto">
            <a:xfrm flipH="1">
              <a:off x="6313172" y="4502808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0" name="Oval 309"/>
            <p:cNvSpPr/>
            <p:nvPr/>
          </p:nvSpPr>
          <p:spPr bwMode="auto">
            <a:xfrm>
              <a:off x="6200746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11" name="Straight Arrow Connector 310"/>
            <p:cNvCxnSpPr>
              <a:endCxn id="312" idx="1"/>
            </p:cNvCxnSpPr>
            <p:nvPr/>
          </p:nvCxnSpPr>
          <p:spPr bwMode="auto">
            <a:xfrm>
              <a:off x="6316727" y="4599943"/>
              <a:ext cx="45465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2" name="Oval 311"/>
            <p:cNvSpPr/>
            <p:nvPr/>
          </p:nvSpPr>
          <p:spPr bwMode="auto">
            <a:xfrm>
              <a:off x="6355104" y="4655721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13" name="Straight Arrow Connector 312"/>
            <p:cNvCxnSpPr>
              <a:endCxn id="310" idx="7"/>
            </p:cNvCxnSpPr>
            <p:nvPr/>
          </p:nvCxnSpPr>
          <p:spPr bwMode="auto">
            <a:xfrm flipH="1">
              <a:off x="6242059" y="4599943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4" name="Oval 313"/>
            <p:cNvSpPr/>
            <p:nvPr/>
          </p:nvSpPr>
          <p:spPr bwMode="auto">
            <a:xfrm>
              <a:off x="6133438" y="4565017"/>
              <a:ext cx="48402" cy="43913"/>
            </a:xfrm>
            <a:prstGeom prst="ellipse">
              <a:avLst/>
            </a:prstGeom>
            <a:solidFill>
              <a:srgbClr val="0000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15" name="Straight Arrow Connector 314"/>
            <p:cNvCxnSpPr>
              <a:endCxn id="314" idx="7"/>
            </p:cNvCxnSpPr>
            <p:nvPr/>
          </p:nvCxnSpPr>
          <p:spPr bwMode="auto">
            <a:xfrm flipH="1">
              <a:off x="6174751" y="4509239"/>
              <a:ext cx="40442" cy="62209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4" name="TextBox 213"/>
          <p:cNvSpPr txBox="1"/>
          <p:nvPr/>
        </p:nvSpPr>
        <p:spPr>
          <a:xfrm>
            <a:off x="51532" y="1561099"/>
            <a:ext cx="1469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Watson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29209" y="3571821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2"/>
                </a:solidFill>
              </a:rPr>
              <a:t>Aristo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226588" y="5799496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accent2"/>
                </a:solidFill>
              </a:rPr>
              <a:t>Cyc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2522495" y="4100678"/>
            <a:ext cx="126028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0" dirty="0" smtClean="0"/>
              <a:t>Natural Language</a:t>
            </a:r>
          </a:p>
          <a:p>
            <a:pPr algn="ctr"/>
            <a:r>
              <a:rPr lang="en-US" sz="1050" b="0" dirty="0" smtClean="0"/>
              <a:t>Processing</a:t>
            </a:r>
          </a:p>
        </p:txBody>
      </p:sp>
      <p:sp>
        <p:nvSpPr>
          <p:cNvPr id="222" name="Right Arrow 221"/>
          <p:cNvSpPr/>
          <p:nvPr/>
        </p:nvSpPr>
        <p:spPr bwMode="auto">
          <a:xfrm>
            <a:off x="6448130" y="1668582"/>
            <a:ext cx="181019" cy="609600"/>
          </a:xfrm>
          <a:prstGeom prst="rightArrow">
            <a:avLst/>
          </a:prstGeom>
          <a:solidFill>
            <a:srgbClr val="F7FD0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8" name="Rectangle 217"/>
          <p:cNvSpPr/>
          <p:nvPr/>
        </p:nvSpPr>
        <p:spPr bwMode="auto">
          <a:xfrm>
            <a:off x="8010586" y="1943320"/>
            <a:ext cx="190144" cy="76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9" name="Rectangle 218"/>
          <p:cNvSpPr/>
          <p:nvPr/>
        </p:nvSpPr>
        <p:spPr bwMode="auto">
          <a:xfrm>
            <a:off x="8010586" y="2100835"/>
            <a:ext cx="190144" cy="76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8170758" y="1701814"/>
            <a:ext cx="4154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dirty="0" smtClean="0"/>
              <a:t>95%</a:t>
            </a:r>
          </a:p>
        </p:txBody>
      </p:sp>
      <p:sp>
        <p:nvSpPr>
          <p:cNvPr id="221" name="TextBox 220"/>
          <p:cNvSpPr txBox="1"/>
          <p:nvPr/>
        </p:nvSpPr>
        <p:spPr>
          <a:xfrm>
            <a:off x="8180147" y="1845149"/>
            <a:ext cx="4154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b="0" dirty="0" smtClean="0"/>
              <a:t>34%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8258721" y="1993867"/>
            <a:ext cx="2231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:</a:t>
            </a:r>
          </a:p>
        </p:txBody>
      </p:sp>
      <p:grpSp>
        <p:nvGrpSpPr>
          <p:cNvPr id="246" name="Group 245"/>
          <p:cNvGrpSpPr/>
          <p:nvPr/>
        </p:nvGrpSpPr>
        <p:grpSpPr>
          <a:xfrm>
            <a:off x="4333460" y="3609364"/>
            <a:ext cx="342700" cy="540985"/>
            <a:chOff x="1727520" y="1027553"/>
            <a:chExt cx="639681" cy="1133829"/>
          </a:xfrm>
        </p:grpSpPr>
        <p:sp>
          <p:nvSpPr>
            <p:cNvPr id="316" name="Rectangle 315"/>
            <p:cNvSpPr/>
            <p:nvPr/>
          </p:nvSpPr>
          <p:spPr bwMode="auto">
            <a:xfrm>
              <a:off x="1727520" y="1027553"/>
              <a:ext cx="639681" cy="113382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17" name="Group 316"/>
            <p:cNvGrpSpPr>
              <a:grpSpLocks noChangeAspect="1"/>
            </p:cNvGrpSpPr>
            <p:nvPr/>
          </p:nvGrpSpPr>
          <p:grpSpPr>
            <a:xfrm>
              <a:off x="1907524" y="1203310"/>
              <a:ext cx="359963" cy="801773"/>
              <a:chOff x="692652" y="1840361"/>
              <a:chExt cx="1547520" cy="3446907"/>
            </a:xfrm>
          </p:grpSpPr>
          <p:cxnSp>
            <p:nvCxnSpPr>
              <p:cNvPr id="318" name="Straight Arrow Connector 317"/>
              <p:cNvCxnSpPr>
                <a:stCxn id="322" idx="2"/>
                <a:endCxn id="321" idx="0"/>
              </p:cNvCxnSpPr>
              <p:nvPr/>
            </p:nvCxnSpPr>
            <p:spPr bwMode="auto">
              <a:xfrm>
                <a:off x="1432976" y="2261244"/>
                <a:ext cx="21065" cy="2605141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19" name="Flowchart: Decision 318"/>
              <p:cNvSpPr/>
              <p:nvPr/>
            </p:nvSpPr>
            <p:spPr bwMode="auto">
              <a:xfrm>
                <a:off x="1006809" y="3936864"/>
                <a:ext cx="894466" cy="625199"/>
              </a:xfrm>
              <a:prstGeom prst="flowChartDecision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0" name="Flowchart: Process 319"/>
              <p:cNvSpPr/>
              <p:nvPr/>
            </p:nvSpPr>
            <p:spPr bwMode="auto">
              <a:xfrm>
                <a:off x="692652" y="2593673"/>
                <a:ext cx="1522780" cy="402272"/>
              </a:xfrm>
              <a:prstGeom prst="flowChartProcess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1" name="Flowchart: Alternate Process 320"/>
              <p:cNvSpPr/>
              <p:nvPr/>
            </p:nvSpPr>
            <p:spPr bwMode="auto">
              <a:xfrm>
                <a:off x="1006808" y="4866385"/>
                <a:ext cx="894466" cy="420883"/>
              </a:xfrm>
              <a:prstGeom prst="flowChartAlternateProcess">
                <a:avLst/>
              </a:prstGeom>
              <a:solidFill>
                <a:srgbClr val="FF99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2" name="Flowchart: Alternate Process 321"/>
              <p:cNvSpPr/>
              <p:nvPr/>
            </p:nvSpPr>
            <p:spPr bwMode="auto">
              <a:xfrm>
                <a:off x="985743" y="1840361"/>
                <a:ext cx="894466" cy="420883"/>
              </a:xfrm>
              <a:prstGeom prst="flowChartAlternateProcess">
                <a:avLst/>
              </a:prstGeom>
              <a:solidFill>
                <a:srgbClr val="FF99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3" name="Flowchart: Process 322"/>
              <p:cNvSpPr/>
              <p:nvPr/>
            </p:nvSpPr>
            <p:spPr bwMode="auto">
              <a:xfrm>
                <a:off x="717392" y="3261972"/>
                <a:ext cx="1522780" cy="402272"/>
              </a:xfrm>
              <a:prstGeom prst="flowChartProcess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24" name="Group 323"/>
          <p:cNvGrpSpPr/>
          <p:nvPr/>
        </p:nvGrpSpPr>
        <p:grpSpPr>
          <a:xfrm>
            <a:off x="4400510" y="3795495"/>
            <a:ext cx="342700" cy="540985"/>
            <a:chOff x="1727520" y="1027553"/>
            <a:chExt cx="639681" cy="1133829"/>
          </a:xfrm>
        </p:grpSpPr>
        <p:sp>
          <p:nvSpPr>
            <p:cNvPr id="325" name="Rectangle 324"/>
            <p:cNvSpPr/>
            <p:nvPr/>
          </p:nvSpPr>
          <p:spPr bwMode="auto">
            <a:xfrm>
              <a:off x="1727520" y="1027553"/>
              <a:ext cx="639681" cy="113382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26" name="Group 325"/>
            <p:cNvGrpSpPr>
              <a:grpSpLocks noChangeAspect="1"/>
            </p:cNvGrpSpPr>
            <p:nvPr/>
          </p:nvGrpSpPr>
          <p:grpSpPr>
            <a:xfrm>
              <a:off x="1907524" y="1203310"/>
              <a:ext cx="359963" cy="801773"/>
              <a:chOff x="692652" y="1840361"/>
              <a:chExt cx="1547520" cy="3446907"/>
            </a:xfrm>
          </p:grpSpPr>
          <p:cxnSp>
            <p:nvCxnSpPr>
              <p:cNvPr id="327" name="Straight Arrow Connector 326"/>
              <p:cNvCxnSpPr>
                <a:stCxn id="331" idx="2"/>
                <a:endCxn id="330" idx="0"/>
              </p:cNvCxnSpPr>
              <p:nvPr/>
            </p:nvCxnSpPr>
            <p:spPr bwMode="auto">
              <a:xfrm>
                <a:off x="1432976" y="2261244"/>
                <a:ext cx="21065" cy="2605141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328" name="Flowchart: Decision 327"/>
              <p:cNvSpPr/>
              <p:nvPr/>
            </p:nvSpPr>
            <p:spPr bwMode="auto">
              <a:xfrm>
                <a:off x="1006809" y="3936864"/>
                <a:ext cx="894466" cy="625199"/>
              </a:xfrm>
              <a:prstGeom prst="flowChartDecision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9" name="Flowchart: Process 328"/>
              <p:cNvSpPr/>
              <p:nvPr/>
            </p:nvSpPr>
            <p:spPr bwMode="auto">
              <a:xfrm>
                <a:off x="692652" y="2593673"/>
                <a:ext cx="1522780" cy="402272"/>
              </a:xfrm>
              <a:prstGeom prst="flowChartProcess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0" name="Flowchart: Alternate Process 329"/>
              <p:cNvSpPr/>
              <p:nvPr/>
            </p:nvSpPr>
            <p:spPr bwMode="auto">
              <a:xfrm>
                <a:off x="1006808" y="4866385"/>
                <a:ext cx="894466" cy="420883"/>
              </a:xfrm>
              <a:prstGeom prst="flowChartAlternateProcess">
                <a:avLst/>
              </a:prstGeom>
              <a:solidFill>
                <a:srgbClr val="FF99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1" name="Flowchart: Alternate Process 330"/>
              <p:cNvSpPr/>
              <p:nvPr/>
            </p:nvSpPr>
            <p:spPr bwMode="auto">
              <a:xfrm>
                <a:off x="985743" y="1840361"/>
                <a:ext cx="894466" cy="420883"/>
              </a:xfrm>
              <a:prstGeom prst="flowChartAlternateProcess">
                <a:avLst/>
              </a:prstGeom>
              <a:solidFill>
                <a:srgbClr val="FF99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32" name="Flowchart: Process 331"/>
              <p:cNvSpPr/>
              <p:nvPr/>
            </p:nvSpPr>
            <p:spPr bwMode="auto">
              <a:xfrm>
                <a:off x="717392" y="3261972"/>
                <a:ext cx="1522780" cy="402272"/>
              </a:xfrm>
              <a:prstGeom prst="flowChartProcess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333" name="TextBox 332"/>
          <p:cNvSpPr txBox="1"/>
          <p:nvPr/>
        </p:nvSpPr>
        <p:spPr>
          <a:xfrm>
            <a:off x="8268855" y="3341782"/>
            <a:ext cx="9316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explanation</a:t>
            </a:r>
          </a:p>
        </p:txBody>
      </p:sp>
      <p:sp>
        <p:nvSpPr>
          <p:cNvPr id="334" name="TextBox 333"/>
          <p:cNvSpPr txBox="1"/>
          <p:nvPr/>
        </p:nvSpPr>
        <p:spPr>
          <a:xfrm>
            <a:off x="8276582" y="5532909"/>
            <a:ext cx="9316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 smtClean="0"/>
              <a:t>explanation</a:t>
            </a:r>
          </a:p>
        </p:txBody>
      </p:sp>
      <p:sp>
        <p:nvSpPr>
          <p:cNvPr id="249" name="Right Arrow 248"/>
          <p:cNvSpPr/>
          <p:nvPr/>
        </p:nvSpPr>
        <p:spPr bwMode="auto">
          <a:xfrm>
            <a:off x="2819400" y="1749263"/>
            <a:ext cx="2725730" cy="338102"/>
          </a:xfrm>
          <a:prstGeom prst="rightArrow">
            <a:avLst/>
          </a:prstGeom>
          <a:solidFill>
            <a:srgbClr val="F7FD0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 animBg="1"/>
      <p:bldP spid="57" grpId="0"/>
      <p:bldP spid="163" grpId="0" animBg="1"/>
      <p:bldP spid="164" grpId="0"/>
      <p:bldP spid="170" grpId="0" animBg="1"/>
      <p:bldP spid="179" grpId="0" animBg="1"/>
      <p:bldP spid="213" grpId="0"/>
      <p:bldP spid="115" grpId="0"/>
      <p:bldP spid="119" grpId="0"/>
      <p:bldP spid="120" grpId="0" animBg="1"/>
      <p:bldP spid="121" grpId="0" animBg="1"/>
      <p:bldP spid="122" grpId="0"/>
      <p:bldP spid="224" grpId="0" animBg="1"/>
      <p:bldP spid="225" grpId="0"/>
      <p:bldP spid="226" grpId="0" animBg="1"/>
      <p:bldP spid="227" grpId="0" animBg="1"/>
      <p:bldP spid="244" grpId="0"/>
      <p:bldP spid="245" grpId="0"/>
      <p:bldP spid="12" grpId="0"/>
      <p:bldP spid="251" grpId="0" animBg="1"/>
      <p:bldP spid="215" grpId="0"/>
      <p:bldP spid="216" grpId="0"/>
      <p:bldP spid="217" grpId="0"/>
      <p:bldP spid="333" grpId="0"/>
      <p:bldP spid="3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64" name="Content Placeholder 63"/>
          <p:cNvSpPr>
            <a:spLocks noGrp="1"/>
          </p:cNvSpPr>
          <p:nvPr>
            <p:ph idx="1"/>
          </p:nvPr>
        </p:nvSpPr>
        <p:spPr>
          <a:xfrm>
            <a:off x="256479" y="2744926"/>
            <a:ext cx="8382000" cy="3381237"/>
          </a:xfrm>
        </p:spPr>
        <p:txBody>
          <a:bodyPr/>
          <a:lstStyle/>
          <a:p>
            <a:r>
              <a:rPr lang="en-US" dirty="0" smtClean="0"/>
              <a:t>It’s a question about foxes and fur…</a:t>
            </a:r>
          </a:p>
          <a:p>
            <a:r>
              <a:rPr lang="en-US" dirty="0"/>
              <a:t>But there are underlying abstractions also:</a:t>
            </a:r>
          </a:p>
          <a:p>
            <a:pPr lvl="1"/>
            <a:r>
              <a:rPr lang="en-US" sz="2000" dirty="0"/>
              <a:t>It's a question about the </a:t>
            </a:r>
            <a:r>
              <a:rPr lang="en-US" sz="2000" b="1" i="1" dirty="0">
                <a:solidFill>
                  <a:srgbClr val="FF0000"/>
                </a:solidFill>
              </a:rPr>
              <a:t>PURPOSE</a:t>
            </a:r>
            <a:r>
              <a:rPr lang="en-US" sz="2000" dirty="0"/>
              <a:t> of something (fur)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25507" y="1155700"/>
            <a:ext cx="8046131" cy="14773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A </a:t>
            </a:r>
            <a:r>
              <a:rPr lang="en-US" b="0" dirty="0"/>
              <a:t>fox grows thicker fur as a season changes. This adaptation helps the fox to </a:t>
            </a:r>
          </a:p>
          <a:p>
            <a:r>
              <a:rPr lang="en-US" b="0" dirty="0"/>
              <a:t>(A) find food</a:t>
            </a:r>
          </a:p>
          <a:p>
            <a:r>
              <a:rPr lang="en-US" b="0" dirty="0"/>
              <a:t>(B) keep warmer</a:t>
            </a:r>
          </a:p>
          <a:p>
            <a:r>
              <a:rPr lang="en-US" b="0" dirty="0"/>
              <a:t>(C) grow stronger</a:t>
            </a:r>
          </a:p>
          <a:p>
            <a:r>
              <a:rPr lang="en-US" b="0" dirty="0"/>
              <a:t>(D) escape from </a:t>
            </a:r>
            <a:r>
              <a:rPr lang="en-US" b="0" dirty="0" smtClean="0"/>
              <a:t>predators</a:t>
            </a:r>
            <a:endParaRPr lang="en-US" b="0" dirty="0"/>
          </a:p>
        </p:txBody>
      </p:sp>
      <p:sp>
        <p:nvSpPr>
          <p:cNvPr id="66" name="TextBox 65"/>
          <p:cNvSpPr txBox="1"/>
          <p:nvPr/>
        </p:nvSpPr>
        <p:spPr>
          <a:xfrm>
            <a:off x="1752600" y="4251158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b="0" dirty="0" smtClean="0"/>
              <a:t>Define modeling targets</a:t>
            </a:r>
          </a:p>
          <a:p>
            <a:pPr marL="457200" indent="-457200">
              <a:buAutoNum type="arabicPeriod"/>
            </a:pPr>
            <a:r>
              <a:rPr lang="en-US" sz="2400" b="0" dirty="0" smtClean="0"/>
              <a:t>Create extractors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dirty="0" smtClean="0"/>
              <a:t>Representation and inference</a:t>
            </a:r>
            <a:endParaRPr lang="en-US" sz="2400" b="0" dirty="0"/>
          </a:p>
        </p:txBody>
      </p:sp>
      <p:sp>
        <p:nvSpPr>
          <p:cNvPr id="67" name="Right Arrow 66"/>
          <p:cNvSpPr/>
          <p:nvPr/>
        </p:nvSpPr>
        <p:spPr bwMode="auto">
          <a:xfrm>
            <a:off x="1217949" y="4267200"/>
            <a:ext cx="360611" cy="386328"/>
          </a:xfrm>
          <a:prstGeom prst="rightArrow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594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0" y="4058744"/>
            <a:ext cx="20826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kern="0" dirty="0" smtClean="0">
                <a:solidFill>
                  <a:srgbClr val="000000"/>
                </a:solidFill>
                <a:latin typeface="Arial"/>
              </a:rPr>
              <a:t>CAUSES</a:t>
            </a:r>
          </a:p>
          <a:p>
            <a:r>
              <a:rPr lang="en-US" sz="2000" b="0" kern="0" dirty="0" smtClean="0">
                <a:solidFill>
                  <a:srgbClr val="000000"/>
                </a:solidFill>
                <a:latin typeface="Arial"/>
              </a:rPr>
              <a:t>PURPOSE</a:t>
            </a:r>
          </a:p>
          <a:p>
            <a:r>
              <a:rPr lang="en-US" sz="2000" b="0" kern="0" dirty="0" smtClean="0">
                <a:solidFill>
                  <a:srgbClr val="000000"/>
                </a:solidFill>
                <a:latin typeface="Arial"/>
              </a:rPr>
              <a:t>ISA</a:t>
            </a:r>
          </a:p>
          <a:p>
            <a:r>
              <a:rPr lang="en-US" sz="2000" b="0" kern="0" dirty="0" smtClean="0">
                <a:solidFill>
                  <a:srgbClr val="000000"/>
                </a:solidFill>
                <a:latin typeface="Arial"/>
              </a:rPr>
              <a:t>ENABLES</a:t>
            </a:r>
          </a:p>
          <a:p>
            <a:r>
              <a:rPr lang="en-US" sz="2000" b="0" kern="0" dirty="0" smtClean="0">
                <a:solidFill>
                  <a:srgbClr val="000000"/>
                </a:solidFill>
                <a:latin typeface="Arial"/>
              </a:rPr>
              <a:t>REQUIREMENT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 bwMode="auto">
          <a:xfrm>
            <a:off x="6642029" y="4105802"/>
            <a:ext cx="326440" cy="1524000"/>
          </a:xfrm>
          <a:prstGeom prst="leftBrace">
            <a:avLst>
              <a:gd name="adj1" fmla="val 41822"/>
              <a:gd name="adj2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 bwMode="auto">
          <a:xfrm>
            <a:off x="5715000" y="4576379"/>
            <a:ext cx="927029" cy="29142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91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animBg="1"/>
      <p:bldP spid="5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8646" y="1879298"/>
            <a:ext cx="22653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 smtClean="0"/>
              <a:t>S V O “to help” S V O</a:t>
            </a:r>
          </a:p>
          <a:p>
            <a:r>
              <a:rPr lang="en-US" sz="1600" b="0" dirty="0" smtClean="0"/>
              <a:t>S V O “in order to” V O</a:t>
            </a:r>
          </a:p>
          <a:p>
            <a:r>
              <a:rPr lang="en-US" sz="1600" b="0" dirty="0" smtClean="0"/>
              <a:t>S V “cause” S V O</a:t>
            </a:r>
          </a:p>
          <a:p>
            <a:r>
              <a:rPr lang="en-US" sz="1600" b="0" dirty="0" smtClean="0"/>
              <a:t>…   …   …</a:t>
            </a:r>
            <a:endParaRPr lang="en-US" sz="1600" b="0" dirty="0"/>
          </a:p>
        </p:txBody>
      </p:sp>
      <p:sp>
        <p:nvSpPr>
          <p:cNvPr id="4" name="TextBox 3"/>
          <p:cNvSpPr txBox="1"/>
          <p:nvPr/>
        </p:nvSpPr>
        <p:spPr>
          <a:xfrm>
            <a:off x="415902" y="2902655"/>
            <a:ext cx="73661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take in(</a:t>
            </a:r>
            <a:r>
              <a:rPr lang="en-US" b="0" dirty="0" err="1"/>
              <a:t>animal,food</a:t>
            </a:r>
            <a:r>
              <a:rPr lang="en-US" b="0" dirty="0"/>
              <a:t>) </a:t>
            </a:r>
            <a:r>
              <a:rPr lang="en-US" dirty="0">
                <a:solidFill>
                  <a:srgbClr val="FF0000"/>
                </a:solidFill>
              </a:rPr>
              <a:t>CAUSES</a:t>
            </a:r>
            <a:r>
              <a:rPr lang="en-US" b="0" dirty="0"/>
              <a:t> get(</a:t>
            </a:r>
            <a:r>
              <a:rPr lang="en-US" b="0" dirty="0" err="1"/>
              <a:t>animal,nutrient</a:t>
            </a:r>
            <a:r>
              <a:rPr lang="en-US" b="0" dirty="0"/>
              <a:t>).</a:t>
            </a:r>
          </a:p>
          <a:p>
            <a:r>
              <a:rPr lang="en-US" b="0" dirty="0"/>
              <a:t>inhale(</a:t>
            </a:r>
            <a:r>
              <a:rPr lang="en-US" b="0" dirty="0" err="1"/>
              <a:t>animal,oxygen</a:t>
            </a:r>
            <a:r>
              <a:rPr lang="en-US" b="0" dirty="0"/>
              <a:t>) </a:t>
            </a:r>
            <a:r>
              <a:rPr lang="en-US" dirty="0">
                <a:solidFill>
                  <a:srgbClr val="FF0000"/>
                </a:solidFill>
              </a:rPr>
              <a:t>CAUSES</a:t>
            </a:r>
            <a:r>
              <a:rPr lang="en-US" b="0" dirty="0"/>
              <a:t> get(</a:t>
            </a:r>
            <a:r>
              <a:rPr lang="en-US" b="0" dirty="0" err="1"/>
              <a:t>animal,energy</a:t>
            </a:r>
            <a:r>
              <a:rPr lang="en-US" b="0" dirty="0"/>
              <a:t>)</a:t>
            </a:r>
          </a:p>
          <a:p>
            <a:r>
              <a:rPr lang="en-US" b="0" dirty="0"/>
              <a:t>exhale(</a:t>
            </a:r>
            <a:r>
              <a:rPr lang="en-US" b="0" dirty="0" err="1"/>
              <a:t>animal,carbon</a:t>
            </a:r>
            <a:r>
              <a:rPr lang="en-US" b="0" dirty="0"/>
              <a:t> dioxide) </a:t>
            </a:r>
            <a:r>
              <a:rPr lang="en-US" dirty="0">
                <a:solidFill>
                  <a:srgbClr val="FF0000"/>
                </a:solidFill>
              </a:rPr>
              <a:t>CAUSES</a:t>
            </a:r>
            <a:r>
              <a:rPr lang="en-US" b="0" dirty="0"/>
              <a:t> </a:t>
            </a:r>
            <a:r>
              <a:rPr lang="en-US" b="0" dirty="0" err="1"/>
              <a:t>rid_of</a:t>
            </a:r>
            <a:r>
              <a:rPr lang="en-US" b="0" dirty="0"/>
              <a:t>(</a:t>
            </a:r>
            <a:r>
              <a:rPr lang="en-US" b="0" dirty="0" err="1"/>
              <a:t>animal,gaseous</a:t>
            </a:r>
            <a:r>
              <a:rPr lang="en-US" b="0" dirty="0"/>
              <a:t> waste)</a:t>
            </a:r>
          </a:p>
          <a:p>
            <a:r>
              <a:rPr lang="en-US" b="0" dirty="0"/>
              <a:t>pull(gravity) </a:t>
            </a:r>
            <a:r>
              <a:rPr lang="en-US" dirty="0">
                <a:solidFill>
                  <a:srgbClr val="FF0000"/>
                </a:solidFill>
              </a:rPr>
              <a:t>CAUSES</a:t>
            </a:r>
            <a:r>
              <a:rPr lang="en-US" b="0" dirty="0"/>
              <a:t> come(</a:t>
            </a:r>
            <a:r>
              <a:rPr lang="en-US" b="0" dirty="0" err="1"/>
              <a:t>ball,down</a:t>
            </a:r>
            <a:r>
              <a:rPr lang="en-US" b="0" dirty="0"/>
              <a:t>)</a:t>
            </a:r>
          </a:p>
          <a:p>
            <a:r>
              <a:rPr lang="en-US" b="0" dirty="0"/>
              <a:t>...</a:t>
            </a:r>
          </a:p>
          <a:p>
            <a:r>
              <a:rPr lang="en-US" b="0" dirty="0"/>
              <a:t>ruler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b="0" dirty="0"/>
              <a:t> measure(</a:t>
            </a:r>
            <a:r>
              <a:rPr lang="en-US" b="0" dirty="0" err="1"/>
              <a:t>scientist,length</a:t>
            </a:r>
            <a:r>
              <a:rPr lang="en-US" b="0" dirty="0"/>
              <a:t> of an object)</a:t>
            </a:r>
          </a:p>
          <a:p>
            <a:r>
              <a:rPr lang="en-US" b="0" dirty="0"/>
              <a:t>photosynthesis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b="0" dirty="0"/>
              <a:t> make(</a:t>
            </a:r>
            <a:r>
              <a:rPr lang="en-US" b="0" dirty="0" err="1"/>
              <a:t>plant,food</a:t>
            </a:r>
            <a:r>
              <a:rPr lang="en-US" b="0" dirty="0"/>
              <a:t>).</a:t>
            </a:r>
          </a:p>
          <a:p>
            <a:r>
              <a:rPr lang="en-US" b="0" dirty="0"/>
              <a:t>balance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b="0" dirty="0"/>
              <a:t> measure(</a:t>
            </a:r>
            <a:r>
              <a:rPr lang="en-US" b="0" dirty="0" err="1"/>
              <a:t>scientist,mass</a:t>
            </a:r>
            <a:r>
              <a:rPr lang="en-US" b="0" dirty="0"/>
              <a:t>)</a:t>
            </a:r>
          </a:p>
          <a:p>
            <a:r>
              <a:rPr lang="en-US" b="0" dirty="0"/>
              <a:t>magnet </a:t>
            </a:r>
            <a:r>
              <a:rPr lang="en-US" dirty="0">
                <a:solidFill>
                  <a:srgbClr val="FF0000"/>
                </a:solidFill>
              </a:rPr>
              <a:t>FUNCTION</a:t>
            </a:r>
            <a:r>
              <a:rPr lang="en-US" b="0" dirty="0"/>
              <a:t> detect(</a:t>
            </a:r>
            <a:r>
              <a:rPr lang="en-US" b="0" dirty="0" err="1"/>
              <a:t>magnet,magnetic</a:t>
            </a:r>
            <a:r>
              <a:rPr lang="en-US" b="0" dirty="0"/>
              <a:t> properties)</a:t>
            </a:r>
          </a:p>
          <a:p>
            <a:r>
              <a:rPr lang="en-US" b="0" dirty="0"/>
              <a:t>...</a:t>
            </a:r>
          </a:p>
          <a:p>
            <a:r>
              <a:rPr lang="en-US" b="0" dirty="0"/>
              <a:t>grow(</a:t>
            </a:r>
            <a:r>
              <a:rPr lang="en-US" b="0" dirty="0" err="1"/>
              <a:t>animal,thick</a:t>
            </a:r>
            <a:r>
              <a:rPr lang="en-US" b="0" dirty="0"/>
              <a:t> </a:t>
            </a:r>
            <a:r>
              <a:rPr lang="en-US" b="0" dirty="0" err="1"/>
              <a:t>fur,in</a:t>
            </a:r>
            <a:r>
              <a:rPr lang="en-US" b="0" dirty="0"/>
              <a:t> winter) </a:t>
            </a:r>
            <a:r>
              <a:rPr lang="en-US" dirty="0">
                <a:solidFill>
                  <a:srgbClr val="FF0000"/>
                </a:solidFill>
              </a:rPr>
              <a:t>ENABLES</a:t>
            </a:r>
            <a:r>
              <a:rPr lang="en-US" b="0" dirty="0"/>
              <a:t> stay(</a:t>
            </a:r>
            <a:r>
              <a:rPr lang="en-US" b="0" dirty="0" err="1"/>
              <a:t>animal,warm</a:t>
            </a:r>
            <a:r>
              <a:rPr lang="en-US" b="0" dirty="0"/>
              <a:t>)</a:t>
            </a:r>
          </a:p>
          <a:p>
            <a:r>
              <a:rPr lang="en-US" b="0" dirty="0"/>
              <a:t>produce(</a:t>
            </a:r>
            <a:r>
              <a:rPr lang="en-US" b="0" dirty="0" err="1"/>
              <a:t>plant,flower</a:t>
            </a:r>
            <a:r>
              <a:rPr lang="en-US" b="0" dirty="0"/>
              <a:t>) </a:t>
            </a:r>
            <a:r>
              <a:rPr lang="en-US" dirty="0">
                <a:solidFill>
                  <a:srgbClr val="FF0000"/>
                </a:solidFill>
              </a:rPr>
              <a:t>ENABLES</a:t>
            </a:r>
            <a:r>
              <a:rPr lang="en-US" b="0" dirty="0"/>
              <a:t> reproduce(plant).</a:t>
            </a:r>
          </a:p>
          <a:p>
            <a:r>
              <a:rPr lang="en-US" b="0" dirty="0"/>
              <a:t>take in(</a:t>
            </a:r>
            <a:r>
              <a:rPr lang="en-US" b="0" dirty="0" err="1"/>
              <a:t>animal,food</a:t>
            </a:r>
            <a:r>
              <a:rPr lang="en-US" b="0" dirty="0"/>
              <a:t>) </a:t>
            </a:r>
            <a:r>
              <a:rPr lang="en-US" dirty="0">
                <a:solidFill>
                  <a:srgbClr val="FF0000"/>
                </a:solidFill>
              </a:rPr>
              <a:t>ENABLES</a:t>
            </a:r>
            <a:r>
              <a:rPr lang="en-US" b="0" dirty="0"/>
              <a:t> grow(animal)</a:t>
            </a:r>
          </a:p>
          <a:p>
            <a:r>
              <a:rPr lang="en-US" b="0" dirty="0"/>
              <a:t>get(</a:t>
            </a:r>
            <a:r>
              <a:rPr lang="en-US" b="0" dirty="0" err="1"/>
              <a:t>plant,energy,from</a:t>
            </a:r>
            <a:r>
              <a:rPr lang="en-US" b="0" dirty="0"/>
              <a:t> soil) </a:t>
            </a:r>
            <a:r>
              <a:rPr lang="en-US" dirty="0">
                <a:solidFill>
                  <a:srgbClr val="FF0000"/>
                </a:solidFill>
              </a:rPr>
              <a:t>ENABLES</a:t>
            </a:r>
            <a:r>
              <a:rPr lang="en-US" b="0" dirty="0"/>
              <a:t> grow(plant</a:t>
            </a:r>
            <a:r>
              <a:rPr lang="en-US" b="0" dirty="0" smtClean="0"/>
              <a:t>)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3071" t="20588" r="29213" b="7647"/>
          <a:stretch/>
        </p:blipFill>
        <p:spPr>
          <a:xfrm>
            <a:off x="3744564" y="1430324"/>
            <a:ext cx="647700" cy="89794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3911600" y="2367383"/>
            <a:ext cx="322882" cy="535272"/>
          </a:xfrm>
          <a:prstGeom prst="downArrow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883AC-7F85-4296-ABFD-DEB47A04F7E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90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7"/>
          <p:cNvSpPr>
            <a:spLocks noChangeArrowheads="1"/>
          </p:cNvSpPr>
          <p:nvPr/>
        </p:nvSpPr>
        <p:spPr bwMode="auto">
          <a:xfrm>
            <a:off x="831166" y="891845"/>
            <a:ext cx="6636433" cy="279689"/>
          </a:xfrm>
          <a:prstGeom prst="foldedCorner">
            <a:avLst>
              <a:gd name="adj" fmla="val 12500"/>
            </a:avLst>
          </a:prstGeom>
          <a:solidFill>
            <a:srgbClr val="EAEAEA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Extractions to Inference Rules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838200"/>
            <a:ext cx="701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 order for humans to be healthy, they </a:t>
            </a:r>
            <a:r>
              <a:rPr lang="en-US" b="0" dirty="0" smtClean="0"/>
              <a:t>need </a:t>
            </a:r>
            <a:r>
              <a:rPr lang="en-US" b="0" dirty="0"/>
              <a:t>to get regular rest.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4800" y="2359606"/>
            <a:ext cx="8839200" cy="1554163"/>
          </a:xfrm>
        </p:spPr>
        <p:txBody>
          <a:bodyPr/>
          <a:lstStyle/>
          <a:p>
            <a:r>
              <a:rPr lang="en-US" sz="2000" dirty="0" smtClean="0"/>
              <a:t>Semantic relation treated as implication (w/confidence)</a:t>
            </a:r>
          </a:p>
          <a:p>
            <a:r>
              <a:rPr lang="en-US" sz="2000" dirty="0" smtClean="0"/>
              <a:t>Apply same principle for quantification:</a:t>
            </a:r>
          </a:p>
          <a:p>
            <a:pPr lvl="1"/>
            <a:r>
              <a:rPr lang="en-US" sz="2000" dirty="0" smtClean="0"/>
              <a:t>For all </a:t>
            </a:r>
            <a:r>
              <a:rPr lang="en-US" sz="2000" i="1" dirty="0" smtClean="0">
                <a:solidFill>
                  <a:srgbClr val="FF0000"/>
                </a:solidFill>
              </a:rPr>
              <a:t>healthy humans</a:t>
            </a:r>
            <a:r>
              <a:rPr lang="en-US" sz="2000" dirty="0" smtClean="0"/>
              <a:t>, they will be </a:t>
            </a:r>
            <a:r>
              <a:rPr lang="en-US" sz="2000" i="1" dirty="0">
                <a:solidFill>
                  <a:srgbClr val="FF0000"/>
                </a:solidFill>
              </a:rPr>
              <a:t>getting regular </a:t>
            </a:r>
            <a:r>
              <a:rPr lang="en-US" sz="2000" i="1" dirty="0" smtClean="0">
                <a:solidFill>
                  <a:srgbClr val="FF0000"/>
                </a:solidFill>
              </a:rPr>
              <a:t>rest </a:t>
            </a:r>
            <a:r>
              <a:rPr lang="en-US" sz="2000" dirty="0" smtClean="0"/>
              <a:t>(w/confidence)</a:t>
            </a:r>
          </a:p>
          <a:p>
            <a:pPr lvl="1"/>
            <a:r>
              <a:rPr lang="en-US" sz="2000" dirty="0" smtClean="0"/>
              <a:t>For all </a:t>
            </a:r>
            <a:r>
              <a:rPr lang="en-US" sz="2000" i="1" dirty="0" smtClean="0">
                <a:solidFill>
                  <a:srgbClr val="FF0000"/>
                </a:solidFill>
              </a:rPr>
              <a:t>humans getting </a:t>
            </a:r>
            <a:r>
              <a:rPr lang="en-US" sz="2000" i="1" dirty="0">
                <a:solidFill>
                  <a:srgbClr val="FF0000"/>
                </a:solidFill>
              </a:rPr>
              <a:t>regular rest</a:t>
            </a:r>
            <a:r>
              <a:rPr lang="en-US" sz="2000" dirty="0" smtClean="0"/>
              <a:t>, they will </a:t>
            </a:r>
            <a:r>
              <a:rPr lang="en-US" sz="2000" i="1" dirty="0">
                <a:solidFill>
                  <a:srgbClr val="FF0000"/>
                </a:solidFill>
              </a:rPr>
              <a:t>be healthy</a:t>
            </a:r>
            <a:r>
              <a:rPr lang="en-US" sz="2000" dirty="0"/>
              <a:t> </a:t>
            </a:r>
            <a:r>
              <a:rPr lang="en-US" sz="2000" dirty="0" smtClean="0"/>
              <a:t>(w/confidence)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953374" y="1608608"/>
            <a:ext cx="6784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/>
              <a:t>get(</a:t>
            </a:r>
            <a:r>
              <a:rPr lang="en-US" b="0" dirty="0" err="1" smtClean="0"/>
              <a:t>human,regular</a:t>
            </a:r>
            <a:r>
              <a:rPr lang="en-US" b="0" dirty="0" smtClean="0"/>
              <a:t> rest) </a:t>
            </a:r>
            <a:r>
              <a:rPr lang="en-US" dirty="0" smtClean="0">
                <a:solidFill>
                  <a:srgbClr val="FF0000"/>
                </a:solidFill>
              </a:rPr>
              <a:t>ENABLES </a:t>
            </a:r>
            <a:r>
              <a:rPr lang="en-US" b="0" dirty="0" smtClean="0"/>
              <a:t>be(</a:t>
            </a:r>
            <a:r>
              <a:rPr lang="en-US" b="0" dirty="0" err="1" smtClean="0"/>
              <a:t>human,healthy</a:t>
            </a:r>
            <a:r>
              <a:rPr lang="en-US" b="0" dirty="0" smtClean="0"/>
              <a:t>)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27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Knowledge </a:t>
            </a:r>
            <a:r>
              <a:rPr lang="en-US" dirty="0" smtClean="0"/>
              <a:t>Representation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53432"/>
            <a:ext cx="8915400" cy="2045368"/>
          </a:xfrm>
          <a:noFill/>
        </p:spPr>
        <p:txBody>
          <a:bodyPr/>
          <a:lstStyle/>
          <a:p>
            <a:r>
              <a:rPr lang="en-US" dirty="0" smtClean="0"/>
              <a:t>Collection of “probabilistic” </a:t>
            </a:r>
            <a:r>
              <a:rPr lang="en-US" b="1" dirty="0" err="1" smtClean="0">
                <a:solidFill>
                  <a:srgbClr val="FF0000"/>
                </a:solidFill>
              </a:rPr>
              <a:t>forall</a:t>
            </a:r>
            <a:r>
              <a:rPr lang="en-US" b="1" dirty="0" smtClean="0">
                <a:solidFill>
                  <a:srgbClr val="FF0000"/>
                </a:solidFill>
              </a:rPr>
              <a:t>…exists…</a:t>
            </a:r>
            <a:r>
              <a:rPr lang="en-US" dirty="0" smtClean="0"/>
              <a:t> statements</a:t>
            </a:r>
          </a:p>
          <a:p>
            <a:pPr lvl="1"/>
            <a:r>
              <a:rPr lang="en-US" sz="2000" dirty="0" smtClean="0"/>
              <a:t>(clearly is not always the semantic intent of the author)</a:t>
            </a:r>
            <a:endParaRPr lang="en-US" dirty="0" smtClean="0"/>
          </a:p>
          <a:p>
            <a:r>
              <a:rPr lang="en-US" dirty="0" smtClean="0"/>
              <a:t>words/phrases denote </a:t>
            </a:r>
            <a:r>
              <a:rPr lang="en-US" b="1" dirty="0" smtClean="0">
                <a:solidFill>
                  <a:srgbClr val="FF0000"/>
                </a:solidFill>
              </a:rPr>
              <a:t>types</a:t>
            </a:r>
            <a:r>
              <a:rPr lang="en-US" dirty="0" smtClean="0"/>
              <a:t> </a:t>
            </a:r>
            <a:r>
              <a:rPr lang="en-US" dirty="0" smtClean="0"/>
              <a:t>or </a:t>
            </a:r>
            <a:r>
              <a:rPr lang="en-US" dirty="0" smtClean="0"/>
              <a:t>relations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Only partial </a:t>
            </a:r>
            <a:r>
              <a:rPr lang="en-US" b="1" dirty="0">
                <a:solidFill>
                  <a:srgbClr val="FF0000"/>
                </a:solidFill>
              </a:rPr>
              <a:t>pre-commitment </a:t>
            </a:r>
            <a:r>
              <a:rPr lang="en-US" dirty="0"/>
              <a:t>to an ontology</a:t>
            </a:r>
          </a:p>
          <a:p>
            <a:pPr lvl="2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24397" y="3878633"/>
            <a:ext cx="24785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/>
              <a:t>agent(</a:t>
            </a:r>
            <a:r>
              <a:rPr lang="en-US" sz="2000" b="0" dirty="0" err="1" smtClean="0"/>
              <a:t>Eat,Animal</a:t>
            </a:r>
            <a:r>
              <a:rPr lang="en-US" sz="2000" b="0" dirty="0" smtClean="0"/>
              <a:t>)</a:t>
            </a:r>
          </a:p>
          <a:p>
            <a:r>
              <a:rPr lang="en-US" sz="2000" b="0" dirty="0" err="1" smtClean="0"/>
              <a:t>isa</a:t>
            </a:r>
            <a:r>
              <a:rPr lang="en-US" sz="2000" b="0" dirty="0" smtClean="0"/>
              <a:t>(</a:t>
            </a:r>
            <a:r>
              <a:rPr lang="en-US" sz="2000" b="0" dirty="0" err="1" smtClean="0"/>
              <a:t>Eat</a:t>
            </a:r>
            <a:r>
              <a:rPr lang="en-US" sz="2000" b="0" dirty="0" err="1"/>
              <a:t>,"eat</a:t>
            </a:r>
            <a:r>
              <a:rPr lang="en-US" sz="2000" b="0" dirty="0" smtClean="0"/>
              <a:t>") </a:t>
            </a:r>
          </a:p>
          <a:p>
            <a:r>
              <a:rPr lang="en-US" sz="2000" b="0" dirty="0" err="1" smtClean="0"/>
              <a:t>isa</a:t>
            </a:r>
            <a:r>
              <a:rPr lang="en-US" sz="2000" b="0" dirty="0" smtClean="0"/>
              <a:t>(</a:t>
            </a:r>
            <a:r>
              <a:rPr lang="en-US" sz="2000" b="0" dirty="0" err="1" smtClean="0"/>
              <a:t>Animal,"animal</a:t>
            </a:r>
            <a:r>
              <a:rPr lang="en-US" sz="2000" b="0" dirty="0" smtClean="0"/>
              <a:t>")</a:t>
            </a:r>
            <a:endParaRPr lang="en-US" sz="20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4764506" y="3878633"/>
            <a:ext cx="257173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/>
              <a:t>agent(</a:t>
            </a:r>
            <a:r>
              <a:rPr lang="en-US" sz="2000" b="0" dirty="0" err="1" smtClean="0"/>
              <a:t>Get,Animal</a:t>
            </a:r>
            <a:r>
              <a:rPr lang="en-US" sz="2000" b="0" dirty="0" smtClean="0"/>
              <a:t>),</a:t>
            </a:r>
          </a:p>
          <a:p>
            <a:r>
              <a:rPr lang="en-US" sz="2000" b="0" dirty="0" smtClean="0"/>
              <a:t>object(</a:t>
            </a:r>
            <a:r>
              <a:rPr lang="en-US" sz="2000" b="0" dirty="0" err="1" smtClean="0"/>
              <a:t>Get,Energy</a:t>
            </a:r>
            <a:r>
              <a:rPr lang="en-US" sz="2000" b="0" dirty="0" smtClean="0"/>
              <a:t>),</a:t>
            </a:r>
          </a:p>
          <a:p>
            <a:r>
              <a:rPr lang="en-US" sz="2000" b="0" dirty="0" smtClean="0"/>
              <a:t>effect(</a:t>
            </a:r>
            <a:r>
              <a:rPr lang="en-US" sz="2000" b="0" dirty="0" err="1" smtClean="0"/>
              <a:t>Eat,Get</a:t>
            </a:r>
            <a:r>
              <a:rPr lang="en-US" sz="2000" b="0" dirty="0" smtClean="0"/>
              <a:t>),</a:t>
            </a:r>
          </a:p>
          <a:p>
            <a:r>
              <a:rPr lang="en-US" sz="2000" b="0" dirty="0" err="1" smtClean="0"/>
              <a:t>isa</a:t>
            </a:r>
            <a:r>
              <a:rPr lang="en-US" sz="2000" b="0" dirty="0" smtClean="0"/>
              <a:t>(</a:t>
            </a:r>
            <a:r>
              <a:rPr lang="en-US" sz="2000" b="0" dirty="0" err="1" smtClean="0"/>
              <a:t>Get,”get</a:t>
            </a:r>
            <a:r>
              <a:rPr lang="en-US" sz="2000" b="0" dirty="0" smtClean="0"/>
              <a:t>”),</a:t>
            </a:r>
          </a:p>
          <a:p>
            <a:r>
              <a:rPr lang="en-US" sz="2000" b="0" dirty="0" err="1" smtClean="0"/>
              <a:t>isa</a:t>
            </a:r>
            <a:r>
              <a:rPr lang="en-US" sz="2000" b="0" dirty="0" smtClean="0"/>
              <a:t>(</a:t>
            </a:r>
            <a:r>
              <a:rPr lang="en-US" sz="2000" b="0" dirty="0" err="1" smtClean="0"/>
              <a:t>Energy,”energy</a:t>
            </a:r>
            <a:r>
              <a:rPr lang="en-US" sz="2000" b="0" dirty="0" smtClean="0"/>
              <a:t>”).</a:t>
            </a:r>
            <a:endParaRPr lang="en-US" sz="20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912365" y="3429000"/>
            <a:ext cx="2962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000"/>
                </a:solidFill>
              </a:rPr>
              <a:t>“If an animal eats…”</a:t>
            </a:r>
            <a:endParaRPr lang="en-US" sz="2400" b="0" i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8736" y="3429000"/>
            <a:ext cx="3298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i="1" dirty="0" smtClean="0">
                <a:solidFill>
                  <a:srgbClr val="FF0000"/>
                </a:solidFill>
              </a:rPr>
              <a:t>“…then it gets energy.”</a:t>
            </a:r>
            <a:endParaRPr lang="en-US" sz="2400" b="0" i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4535" y="3786301"/>
            <a:ext cx="489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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28600" y="2602105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Universally</a:t>
            </a:r>
          </a:p>
          <a:p>
            <a:r>
              <a:rPr lang="en-US" sz="2400" b="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quantified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59694" y="2646130"/>
            <a:ext cx="1986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Existentially</a:t>
            </a:r>
          </a:p>
          <a:p>
            <a:r>
              <a:rPr lang="en-US" sz="2400" b="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quantified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28066" y="3924799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Symbol" panose="05050102010706020507" pitchFamily="18" charset="2"/>
              </a:rPr>
              <a:t>0.9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7241341" y="5922006"/>
            <a:ext cx="177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Confidence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9426" y="5563198"/>
            <a:ext cx="4963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Words/phrases as types</a:t>
            </a:r>
          </a:p>
          <a:p>
            <a:r>
              <a:rPr lang="en-US" sz="2400" b="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(delayed ontological commitment)</a:t>
            </a:r>
          </a:p>
        </p:txBody>
      </p:sp>
      <p:cxnSp>
        <p:nvCxnSpPr>
          <p:cNvPr id="25" name="Straight Arrow Connector 24"/>
          <p:cNvCxnSpPr/>
          <p:nvPr/>
        </p:nvCxnSpPr>
        <p:spPr bwMode="auto">
          <a:xfrm flipV="1">
            <a:off x="2393700" y="4894296"/>
            <a:ext cx="273300" cy="761961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26" name="Freeform 25"/>
          <p:cNvSpPr/>
          <p:nvPr/>
        </p:nvSpPr>
        <p:spPr bwMode="auto">
          <a:xfrm>
            <a:off x="757399" y="3449053"/>
            <a:ext cx="927021" cy="470879"/>
          </a:xfrm>
          <a:custGeom>
            <a:avLst/>
            <a:gdLst>
              <a:gd name="connsiteX0" fmla="*/ 24836 w 971320"/>
              <a:gd name="connsiteY0" fmla="*/ 0 h 578517"/>
              <a:gd name="connsiteX1" fmla="*/ 121088 w 971320"/>
              <a:gd name="connsiteY1" fmla="*/ 497305 h 578517"/>
              <a:gd name="connsiteX2" fmla="*/ 971320 w 971320"/>
              <a:gd name="connsiteY2" fmla="*/ 577515 h 57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320" h="578517">
                <a:moveTo>
                  <a:pt x="24836" y="0"/>
                </a:moveTo>
                <a:cubicBezTo>
                  <a:pt x="-5912" y="200526"/>
                  <a:pt x="-36659" y="401053"/>
                  <a:pt x="121088" y="497305"/>
                </a:cubicBezTo>
                <a:cubicBezTo>
                  <a:pt x="278835" y="593557"/>
                  <a:pt x="971320" y="577515"/>
                  <a:pt x="971320" y="577515"/>
                </a:cubicBezTo>
              </a:path>
            </a:pathLst>
          </a:cu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 bwMode="auto">
          <a:xfrm>
            <a:off x="6946232" y="3449053"/>
            <a:ext cx="1119462" cy="898358"/>
          </a:xfrm>
          <a:custGeom>
            <a:avLst/>
            <a:gdLst>
              <a:gd name="connsiteX0" fmla="*/ 1106905 w 1119462"/>
              <a:gd name="connsiteY0" fmla="*/ 0 h 898358"/>
              <a:gd name="connsiteX1" fmla="*/ 962526 w 1119462"/>
              <a:gd name="connsiteY1" fmla="*/ 545431 h 898358"/>
              <a:gd name="connsiteX2" fmla="*/ 0 w 1119462"/>
              <a:gd name="connsiteY2" fmla="*/ 898358 h 898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9462" h="898358">
                <a:moveTo>
                  <a:pt x="1106905" y="0"/>
                </a:moveTo>
                <a:cubicBezTo>
                  <a:pt x="1126957" y="197852"/>
                  <a:pt x="1147010" y="395705"/>
                  <a:pt x="962526" y="545431"/>
                </a:cubicBezTo>
                <a:cubicBezTo>
                  <a:pt x="778042" y="695157"/>
                  <a:pt x="389021" y="796757"/>
                  <a:pt x="0" y="898358"/>
                </a:cubicBezTo>
              </a:path>
            </a:pathLst>
          </a:cu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 bwMode="auto">
          <a:xfrm flipV="1">
            <a:off x="8534400" y="4386467"/>
            <a:ext cx="0" cy="1592229"/>
          </a:xfrm>
          <a:prstGeom prst="straightConnector1">
            <a:avLst/>
          </a:pr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6249639" y="5421285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chemeClr val="accent6"/>
                </a:solidFill>
                <a:latin typeface="Comic Sans MS" panose="030F0702030302020204" pitchFamily="66" charset="0"/>
              </a:rPr>
              <a:t>Coreference</a:t>
            </a:r>
            <a:endParaRPr lang="en-US" sz="2400" b="0" dirty="0" smtClean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32" name="Freeform 31"/>
          <p:cNvSpPr/>
          <p:nvPr/>
        </p:nvSpPr>
        <p:spPr bwMode="auto">
          <a:xfrm>
            <a:off x="6849979" y="4052439"/>
            <a:ext cx="995124" cy="1457410"/>
          </a:xfrm>
          <a:custGeom>
            <a:avLst/>
            <a:gdLst>
              <a:gd name="connsiteX0" fmla="*/ 994610 w 995124"/>
              <a:gd name="connsiteY0" fmla="*/ 1225414 h 1251253"/>
              <a:gd name="connsiteX1" fmla="*/ 962526 w 995124"/>
              <a:gd name="connsiteY1" fmla="*/ 1161245 h 1251253"/>
              <a:gd name="connsiteX2" fmla="*/ 786063 w 995124"/>
              <a:gd name="connsiteY2" fmla="*/ 487477 h 1251253"/>
              <a:gd name="connsiteX3" fmla="*/ 256674 w 995124"/>
              <a:gd name="connsiteY3" fmla="*/ 38298 h 1251253"/>
              <a:gd name="connsiteX4" fmla="*/ 0 w 995124"/>
              <a:gd name="connsiteY4" fmla="*/ 54340 h 125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5124" h="1251253">
                <a:moveTo>
                  <a:pt x="994610" y="1225414"/>
                </a:moveTo>
                <a:cubicBezTo>
                  <a:pt x="995947" y="1254824"/>
                  <a:pt x="997284" y="1284234"/>
                  <a:pt x="962526" y="1161245"/>
                </a:cubicBezTo>
                <a:cubicBezTo>
                  <a:pt x="927768" y="1038256"/>
                  <a:pt x="903705" y="674635"/>
                  <a:pt x="786063" y="487477"/>
                </a:cubicBezTo>
                <a:cubicBezTo>
                  <a:pt x="668421" y="300319"/>
                  <a:pt x="387684" y="110487"/>
                  <a:pt x="256674" y="38298"/>
                </a:cubicBezTo>
                <a:cubicBezTo>
                  <a:pt x="125664" y="-33891"/>
                  <a:pt x="62832" y="10224"/>
                  <a:pt x="0" y="54340"/>
                </a:cubicBezTo>
              </a:path>
            </a:pathLst>
          </a:custGeom>
          <a:noFill/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5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3" grpId="0"/>
      <p:bldP spid="15" grpId="0"/>
      <p:bldP spid="21" grpId="0"/>
      <p:bldP spid="22" grpId="0"/>
      <p:bldP spid="23" grpId="0"/>
      <p:bldP spid="26" grpId="0" animBg="1"/>
      <p:bldP spid="27" grpId="0" animBg="1"/>
      <p:bldP spid="30" grpId="0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Inference: Approach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8761" y="2345565"/>
            <a:ext cx="284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agent(</a:t>
            </a:r>
            <a:r>
              <a:rPr lang="en-US" sz="1400" b="0" dirty="0" err="1" smtClean="0"/>
              <a:t>Get,Human</a:t>
            </a:r>
            <a:r>
              <a:rPr lang="en-US" sz="1400" b="0" dirty="0" smtClean="0"/>
              <a:t>),</a:t>
            </a:r>
          </a:p>
          <a:p>
            <a:r>
              <a:rPr lang="en-US" sz="1400" b="0" dirty="0" smtClean="0"/>
              <a:t>object(</a:t>
            </a:r>
            <a:r>
              <a:rPr lang="en-US" sz="1400" b="0" dirty="0" err="1" smtClean="0"/>
              <a:t>Get,Rest</a:t>
            </a:r>
            <a:r>
              <a:rPr lang="en-US" sz="1400" b="0" dirty="0" smtClean="0"/>
              <a:t>)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→ …</a:t>
            </a:r>
            <a:endParaRPr lang="en-US" sz="1400" b="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06767" y="1597473"/>
            <a:ext cx="240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solidFill>
                  <a:srgbClr val="FF0000"/>
                </a:solidFill>
              </a:rPr>
              <a:t>Known (setup)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274" y="1536679"/>
            <a:ext cx="240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solidFill>
                  <a:srgbClr val="FF0000"/>
                </a:solidFill>
              </a:rPr>
              <a:t>Rule’s Condition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4121" y="2065414"/>
            <a:ext cx="219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“a human gets rest”</a:t>
            </a:r>
            <a:endParaRPr lang="en-US" sz="1600" b="0" i="1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81600" y="2060634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“IF a human gets rest THEN …”</a:t>
            </a:r>
            <a:endParaRPr lang="en-US" sz="1600" b="0" i="1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121" y="1167347"/>
            <a:ext cx="673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What helps humans maintain good health? (A) getting rest (B) …</a:t>
            </a:r>
            <a:endParaRPr lang="en-US" b="0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590800" y="2607175"/>
            <a:ext cx="25908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34121" y="2399188"/>
            <a:ext cx="284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agent(</a:t>
            </a:r>
            <a:r>
              <a:rPr lang="en-US" sz="1400" b="0" dirty="0" err="1" smtClean="0"/>
              <a:t>Get,Human</a:t>
            </a:r>
            <a:r>
              <a:rPr lang="en-US" sz="1400" b="0" dirty="0" smtClean="0"/>
              <a:t>),</a:t>
            </a:r>
          </a:p>
          <a:p>
            <a:r>
              <a:rPr lang="en-US" sz="1400" b="0" dirty="0" smtClean="0"/>
              <a:t>object(Get, Rest)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95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24" grpId="0"/>
      <p:bldP spid="25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Inference: Approach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8761" y="2345565"/>
            <a:ext cx="284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agent(</a:t>
            </a:r>
            <a:r>
              <a:rPr lang="en-US" sz="1400" b="0" dirty="0" err="1" smtClean="0"/>
              <a:t>Get,Human</a:t>
            </a:r>
            <a:r>
              <a:rPr lang="en-US" sz="1400" b="0" dirty="0" smtClean="0"/>
              <a:t>),</a:t>
            </a:r>
          </a:p>
          <a:p>
            <a:r>
              <a:rPr lang="en-US" sz="1400" b="0" dirty="0" smtClean="0"/>
              <a:t>object(</a:t>
            </a:r>
            <a:r>
              <a:rPr lang="en-US" sz="1400" b="0" dirty="0" err="1" smtClean="0"/>
              <a:t>Get,Rest</a:t>
            </a:r>
            <a:r>
              <a:rPr lang="en-US" sz="1400" b="0" dirty="0" smtClean="0"/>
              <a:t>)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→ …</a:t>
            </a:r>
            <a:endParaRPr lang="en-US" sz="1400" b="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06767" y="1597473"/>
            <a:ext cx="240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solidFill>
                  <a:srgbClr val="FF0000"/>
                </a:solidFill>
              </a:rPr>
              <a:t>Known (setup)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274" y="1536679"/>
            <a:ext cx="240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solidFill>
                  <a:srgbClr val="FF0000"/>
                </a:solidFill>
              </a:rPr>
              <a:t>Rule’s Condition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4121" y="2065414"/>
            <a:ext cx="219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“a human gets rest”</a:t>
            </a:r>
            <a:endParaRPr lang="en-US" sz="1600" b="0" i="1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81600" y="2060634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“IF a human gets rest THEN …”</a:t>
            </a:r>
            <a:endParaRPr lang="en-US" sz="1600" b="0" i="1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4267200" y="2607175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34121" y="2399188"/>
            <a:ext cx="284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agent(</a:t>
            </a:r>
            <a:r>
              <a:rPr lang="en-US" sz="1400" b="0" dirty="0" err="1" smtClean="0"/>
              <a:t>Get,Human</a:t>
            </a:r>
            <a:r>
              <a:rPr lang="en-US" sz="1400" b="0" dirty="0" smtClean="0"/>
              <a:t>),</a:t>
            </a:r>
          </a:p>
          <a:p>
            <a:r>
              <a:rPr lang="en-US" sz="1400" b="0" dirty="0" smtClean="0"/>
              <a:t>object(Get, Rest)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 flipH="1">
            <a:off x="5562600" y="778919"/>
            <a:ext cx="914400" cy="369332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409414" y="5075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</a:rPr>
              <a:t>resting</a:t>
            </a:r>
            <a:endParaRPr lang="en-US" b="0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 flipH="1">
            <a:off x="685800" y="2015917"/>
            <a:ext cx="1762391" cy="906491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33400" y="3051795"/>
            <a:ext cx="17301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“a human rests”</a:t>
            </a:r>
            <a:endParaRPr lang="en-US" sz="1600" b="0" i="1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7117" y="3304506"/>
            <a:ext cx="1752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agent(</a:t>
            </a:r>
            <a:r>
              <a:rPr lang="en-US" sz="1400" b="0" dirty="0" err="1" smtClean="0"/>
              <a:t>Rest,Human</a:t>
            </a:r>
            <a:r>
              <a:rPr lang="en-US" sz="1400" b="0" dirty="0" smtClean="0"/>
              <a:t>)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flipH="1">
            <a:off x="3795678" y="2384037"/>
            <a:ext cx="333253" cy="44627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H="1">
            <a:off x="4031092" y="2399188"/>
            <a:ext cx="333253" cy="44627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2814791" y="2607175"/>
            <a:ext cx="114760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Freeform 30"/>
          <p:cNvSpPr/>
          <p:nvPr/>
        </p:nvSpPr>
        <p:spPr bwMode="auto">
          <a:xfrm>
            <a:off x="2460396" y="2780907"/>
            <a:ext cx="2780907" cy="557765"/>
          </a:xfrm>
          <a:custGeom>
            <a:avLst/>
            <a:gdLst>
              <a:gd name="connsiteX0" fmla="*/ 0 w 2780907"/>
              <a:gd name="connsiteY0" fmla="*/ 556182 h 557765"/>
              <a:gd name="connsiteX1" fmla="*/ 1131216 w 2780907"/>
              <a:gd name="connsiteY1" fmla="*/ 471340 h 557765"/>
              <a:gd name="connsiteX2" fmla="*/ 2780907 w 2780907"/>
              <a:gd name="connsiteY2" fmla="*/ 0 h 5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0907" h="557765">
                <a:moveTo>
                  <a:pt x="0" y="556182"/>
                </a:moveTo>
                <a:cubicBezTo>
                  <a:pt x="333866" y="560109"/>
                  <a:pt x="667732" y="564037"/>
                  <a:pt x="1131216" y="471340"/>
                </a:cubicBezTo>
                <a:cubicBezTo>
                  <a:pt x="1594700" y="378643"/>
                  <a:pt x="2187803" y="189321"/>
                  <a:pt x="2780907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06767" y="778919"/>
            <a:ext cx="673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What helps humans maintain good health? (A) getting rest (B) …</a:t>
            </a:r>
            <a:endParaRPr lang="en-US" b="0" dirty="0"/>
          </a:p>
        </p:txBody>
      </p:sp>
      <p:sp>
        <p:nvSpPr>
          <p:cNvPr id="39" name="TextBox 38"/>
          <p:cNvSpPr txBox="1"/>
          <p:nvPr/>
        </p:nvSpPr>
        <p:spPr>
          <a:xfrm>
            <a:off x="2299652" y="3589995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{</a:t>
            </a:r>
            <a:r>
              <a:rPr lang="en-US" sz="1400" b="0" dirty="0" err="1" smtClean="0"/>
              <a:t>agent,rest,human</a:t>
            </a:r>
            <a:r>
              <a:rPr lang="en-US" sz="1400" b="0" dirty="0" smtClean="0"/>
              <a:t>}</a:t>
            </a:r>
            <a:endParaRPr lang="en-US" sz="1400" b="0" dirty="0"/>
          </a:p>
        </p:txBody>
      </p:sp>
      <p:sp>
        <p:nvSpPr>
          <p:cNvPr id="40" name="TextBox 39"/>
          <p:cNvSpPr txBox="1"/>
          <p:nvPr/>
        </p:nvSpPr>
        <p:spPr>
          <a:xfrm>
            <a:off x="4439179" y="3580134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{</a:t>
            </a:r>
            <a:r>
              <a:rPr lang="en-US" sz="1400" b="0" dirty="0" err="1" smtClean="0"/>
              <a:t>agent,get,human,rest</a:t>
            </a:r>
            <a:r>
              <a:rPr lang="en-US" sz="1400" b="0" dirty="0" smtClean="0"/>
              <a:t>}</a:t>
            </a:r>
            <a:endParaRPr lang="en-US" sz="1400" b="0" dirty="0"/>
          </a:p>
        </p:txBody>
      </p:sp>
      <p:cxnSp>
        <p:nvCxnSpPr>
          <p:cNvPr id="41" name="Straight Arrow Connector 40"/>
          <p:cNvCxnSpPr/>
          <p:nvPr/>
        </p:nvCxnSpPr>
        <p:spPr bwMode="auto">
          <a:xfrm flipV="1">
            <a:off x="3933258" y="3759951"/>
            <a:ext cx="572729" cy="303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3900864" y="3545414"/>
            <a:ext cx="800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1" dirty="0" smtClean="0"/>
              <a:t>entails</a:t>
            </a:r>
            <a:endParaRPr lang="en-US" sz="1000" b="0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3063188" y="3316083"/>
            <a:ext cx="275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Weak inference (matching):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87685" y="3982168"/>
            <a:ext cx="55789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but there is weak (lexical) evidence of implication…</a:t>
            </a:r>
            <a:endParaRPr lang="en-US" sz="2800" b="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84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/>
      <p:bldP spid="40" grpId="0"/>
      <p:bldP spid="42" grpId="0"/>
      <p:bldP spid="4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Robust Inference: Approach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18761" y="2345565"/>
            <a:ext cx="284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agent(</a:t>
            </a:r>
            <a:r>
              <a:rPr lang="en-US" sz="1400" b="0" dirty="0" err="1" smtClean="0"/>
              <a:t>Get,Human</a:t>
            </a:r>
            <a:r>
              <a:rPr lang="en-US" sz="1400" b="0" dirty="0" smtClean="0"/>
              <a:t>),</a:t>
            </a:r>
          </a:p>
          <a:p>
            <a:r>
              <a:rPr lang="en-US" sz="1400" b="0" dirty="0" smtClean="0"/>
              <a:t>object(</a:t>
            </a:r>
            <a:r>
              <a:rPr lang="en-US" sz="1400" b="0" dirty="0" err="1" smtClean="0"/>
              <a:t>Get,Rest</a:t>
            </a:r>
            <a:r>
              <a:rPr lang="en-US" sz="1400" b="0" dirty="0" smtClean="0"/>
              <a:t>)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→ …</a:t>
            </a:r>
            <a:endParaRPr lang="en-US" sz="1400" b="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06767" y="1597473"/>
            <a:ext cx="240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solidFill>
                  <a:srgbClr val="FF0000"/>
                </a:solidFill>
              </a:rPr>
              <a:t>Known (setup)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5274" y="1536679"/>
            <a:ext cx="24080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solidFill>
                  <a:srgbClr val="FF0000"/>
                </a:solidFill>
              </a:rPr>
              <a:t>Rule’s Condition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4121" y="2065414"/>
            <a:ext cx="21993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“a human gets rest”</a:t>
            </a:r>
            <a:endParaRPr lang="en-US" sz="1600" b="0" i="1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81600" y="2060634"/>
            <a:ext cx="4038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“IF a human gets rest THEN …”</a:t>
            </a:r>
            <a:endParaRPr lang="en-US" sz="1600" b="0" i="1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4267200" y="2607175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34121" y="2399188"/>
            <a:ext cx="2847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agent(</a:t>
            </a:r>
            <a:r>
              <a:rPr lang="en-US" sz="1400" b="0" dirty="0" err="1" smtClean="0"/>
              <a:t>Get,Human</a:t>
            </a:r>
            <a:r>
              <a:rPr lang="en-US" sz="1400" b="0" dirty="0" smtClean="0"/>
              <a:t>),</a:t>
            </a:r>
          </a:p>
          <a:p>
            <a:r>
              <a:rPr lang="en-US" sz="1400" b="0" dirty="0" smtClean="0"/>
              <a:t>object(Get, Rest)</a:t>
            </a:r>
          </a:p>
        </p:txBody>
      </p:sp>
      <p:cxnSp>
        <p:nvCxnSpPr>
          <p:cNvPr id="3" name="Straight Connector 2"/>
          <p:cNvCxnSpPr/>
          <p:nvPr/>
        </p:nvCxnSpPr>
        <p:spPr bwMode="auto">
          <a:xfrm flipH="1">
            <a:off x="5562600" y="778919"/>
            <a:ext cx="914400" cy="369332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409414" y="5075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</a:rPr>
              <a:t>resting</a:t>
            </a:r>
            <a:endParaRPr lang="en-US" b="0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 flipH="1">
            <a:off x="685800" y="2015917"/>
            <a:ext cx="1762391" cy="906491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533400" y="3051795"/>
            <a:ext cx="173011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0" i="1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“a human rests”</a:t>
            </a:r>
            <a:endParaRPr lang="en-US" sz="1600" b="0" i="1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7117" y="3304506"/>
            <a:ext cx="17526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agent(</a:t>
            </a:r>
            <a:r>
              <a:rPr lang="en-US" sz="1400" b="0" dirty="0" err="1" smtClean="0"/>
              <a:t>Rest,Human</a:t>
            </a:r>
            <a:r>
              <a:rPr lang="en-US" sz="1400" b="0" dirty="0" smtClean="0"/>
              <a:t>)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 flipH="1">
            <a:off x="3795678" y="2384037"/>
            <a:ext cx="333253" cy="44627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 flipH="1">
            <a:off x="4031092" y="2399188"/>
            <a:ext cx="333253" cy="446276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2814791" y="2607175"/>
            <a:ext cx="1147609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Freeform 30"/>
          <p:cNvSpPr/>
          <p:nvPr/>
        </p:nvSpPr>
        <p:spPr bwMode="auto">
          <a:xfrm>
            <a:off x="2460396" y="2780907"/>
            <a:ext cx="2780907" cy="557765"/>
          </a:xfrm>
          <a:custGeom>
            <a:avLst/>
            <a:gdLst>
              <a:gd name="connsiteX0" fmla="*/ 0 w 2780907"/>
              <a:gd name="connsiteY0" fmla="*/ 556182 h 557765"/>
              <a:gd name="connsiteX1" fmla="*/ 1131216 w 2780907"/>
              <a:gd name="connsiteY1" fmla="*/ 471340 h 557765"/>
              <a:gd name="connsiteX2" fmla="*/ 2780907 w 2780907"/>
              <a:gd name="connsiteY2" fmla="*/ 0 h 557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0907" h="557765">
                <a:moveTo>
                  <a:pt x="0" y="556182"/>
                </a:moveTo>
                <a:cubicBezTo>
                  <a:pt x="333866" y="560109"/>
                  <a:pt x="667732" y="564037"/>
                  <a:pt x="1131216" y="471340"/>
                </a:cubicBezTo>
                <a:cubicBezTo>
                  <a:pt x="1594700" y="378643"/>
                  <a:pt x="2187803" y="189321"/>
                  <a:pt x="2780907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06767" y="778919"/>
            <a:ext cx="673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What helps humans maintain good health? (A) getting rest (B) …</a:t>
            </a:r>
            <a:endParaRPr lang="en-US" b="0" dirty="0"/>
          </a:p>
        </p:txBody>
      </p:sp>
      <p:sp>
        <p:nvSpPr>
          <p:cNvPr id="33" name="TextBox 32"/>
          <p:cNvSpPr txBox="1"/>
          <p:nvPr/>
        </p:nvSpPr>
        <p:spPr>
          <a:xfrm>
            <a:off x="2299652" y="3589995"/>
            <a:ext cx="266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{</a:t>
            </a:r>
            <a:r>
              <a:rPr lang="en-US" sz="1400" b="0" dirty="0" err="1" smtClean="0"/>
              <a:t>agent,rest,human</a:t>
            </a:r>
            <a:r>
              <a:rPr lang="en-US" sz="1400" b="0" dirty="0" smtClean="0"/>
              <a:t>}</a:t>
            </a:r>
            <a:endParaRPr lang="en-US" sz="1400" b="0" dirty="0"/>
          </a:p>
        </p:txBody>
      </p:sp>
      <p:sp>
        <p:nvSpPr>
          <p:cNvPr id="34" name="TextBox 33"/>
          <p:cNvSpPr txBox="1"/>
          <p:nvPr/>
        </p:nvSpPr>
        <p:spPr>
          <a:xfrm>
            <a:off x="4439179" y="3580134"/>
            <a:ext cx="297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{</a:t>
            </a:r>
            <a:r>
              <a:rPr lang="en-US" sz="1400" b="0" dirty="0" err="1" smtClean="0"/>
              <a:t>agent,get,human,rest</a:t>
            </a:r>
            <a:r>
              <a:rPr lang="en-US" sz="1400" b="0" dirty="0" smtClean="0"/>
              <a:t>}</a:t>
            </a:r>
            <a:endParaRPr lang="en-US" sz="1400" b="0" dirty="0"/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3933258" y="3759951"/>
            <a:ext cx="572729" cy="303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900864" y="3545414"/>
            <a:ext cx="800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1" dirty="0" smtClean="0"/>
              <a:t>entails</a:t>
            </a:r>
            <a:endParaRPr lang="en-US" sz="1000" b="0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3063188" y="3316083"/>
            <a:ext cx="2751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Weak inference (matching):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11780" y="5255202"/>
            <a:ext cx="4589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agent(</a:t>
            </a:r>
            <a:r>
              <a:rPr lang="en-US" sz="1400" b="0" dirty="0" err="1" smtClean="0"/>
              <a:t>Rest,X</a:t>
            </a:r>
            <a:r>
              <a:rPr lang="en-US" sz="1400" b="0" dirty="0" smtClean="0"/>
              <a:t>)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sz="1400" b="0" dirty="0" smtClean="0"/>
              <a:t>agent(</a:t>
            </a:r>
            <a:r>
              <a:rPr lang="en-US" sz="1400" b="0" dirty="0" err="1" smtClean="0"/>
              <a:t>Get,X</a:t>
            </a:r>
            <a:r>
              <a:rPr lang="en-US" sz="1400" b="0" dirty="0" smtClean="0"/>
              <a:t>), object(</a:t>
            </a:r>
            <a:r>
              <a:rPr lang="en-US" sz="1400" b="0" dirty="0" err="1" smtClean="0"/>
              <a:t>Get,Rest</a:t>
            </a:r>
            <a:r>
              <a:rPr lang="en-US" sz="1400" b="0" dirty="0" smtClean="0"/>
              <a:t>).</a:t>
            </a:r>
            <a:endParaRPr lang="en-US" sz="1400" b="0" dirty="0"/>
          </a:p>
        </p:txBody>
      </p:sp>
      <p:sp>
        <p:nvSpPr>
          <p:cNvPr id="29" name="TextBox 28"/>
          <p:cNvSpPr txBox="1"/>
          <p:nvPr/>
        </p:nvSpPr>
        <p:spPr>
          <a:xfrm>
            <a:off x="3063188" y="4731615"/>
            <a:ext cx="4023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Strong inference (probabilistic rules)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53724" y="4993357"/>
            <a:ext cx="31475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1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“resting” </a:t>
            </a:r>
            <a:r>
              <a:rPr lang="en-US" sz="1600" b="0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implies</a:t>
            </a:r>
            <a:r>
              <a:rPr lang="en-US" sz="1600" b="0" i="1" dirty="0" smtClean="0">
                <a:solidFill>
                  <a:schemeClr val="accent6"/>
                </a:solidFill>
                <a:latin typeface="Comic Sans MS" panose="030F0702030302020204" pitchFamily="66" charset="0"/>
              </a:rPr>
              <a:t> “getting rest”</a:t>
            </a:r>
            <a:endParaRPr lang="en-US" sz="1600" b="0" i="1" dirty="0">
              <a:solidFill>
                <a:schemeClr val="accent6"/>
              </a:solidFill>
              <a:latin typeface="Comic Sans MS" panose="030F0702030302020204" pitchFamily="66" charset="0"/>
            </a:endParaRPr>
          </a:p>
        </p:txBody>
      </p:sp>
      <p:sp>
        <p:nvSpPr>
          <p:cNvPr id="2" name="Freeform 1"/>
          <p:cNvSpPr/>
          <p:nvPr/>
        </p:nvSpPr>
        <p:spPr bwMode="auto">
          <a:xfrm>
            <a:off x="1395167" y="2969443"/>
            <a:ext cx="5232281" cy="1698484"/>
          </a:xfrm>
          <a:custGeom>
            <a:avLst/>
            <a:gdLst>
              <a:gd name="connsiteX0" fmla="*/ 0 w 5232281"/>
              <a:gd name="connsiteY0" fmla="*/ 716437 h 1698484"/>
              <a:gd name="connsiteX1" fmla="*/ 1008668 w 5232281"/>
              <a:gd name="connsiteY1" fmla="*/ 1611984 h 1698484"/>
              <a:gd name="connsiteX2" fmla="*/ 3337089 w 5232281"/>
              <a:gd name="connsiteY2" fmla="*/ 1602557 h 1698484"/>
              <a:gd name="connsiteX3" fmla="*/ 4920792 w 5232281"/>
              <a:gd name="connsiteY3" fmla="*/ 1074656 h 1698484"/>
              <a:gd name="connsiteX4" fmla="*/ 5231876 w 5232281"/>
              <a:gd name="connsiteY4" fmla="*/ 0 h 169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32281" h="1698484">
                <a:moveTo>
                  <a:pt x="0" y="716437"/>
                </a:moveTo>
                <a:cubicBezTo>
                  <a:pt x="226243" y="1090367"/>
                  <a:pt x="452487" y="1464297"/>
                  <a:pt x="1008668" y="1611984"/>
                </a:cubicBezTo>
                <a:cubicBezTo>
                  <a:pt x="1564850" y="1759671"/>
                  <a:pt x="2685068" y="1692112"/>
                  <a:pt x="3337089" y="1602557"/>
                </a:cubicBezTo>
                <a:cubicBezTo>
                  <a:pt x="3989110" y="1513002"/>
                  <a:pt x="4604994" y="1341749"/>
                  <a:pt x="4920792" y="1074656"/>
                </a:cubicBezTo>
                <a:cubicBezTo>
                  <a:pt x="5236590" y="807563"/>
                  <a:pt x="5234233" y="403781"/>
                  <a:pt x="5231876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055842" y="4216265"/>
            <a:ext cx="6251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we may later have strong evidence</a:t>
            </a:r>
            <a:endParaRPr lang="en-US" sz="2800" b="0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0F06C-DC55-49E8-966D-651E62CB7AD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1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170459"/>
              </p:ext>
            </p:extLst>
          </p:nvPr>
        </p:nvGraphicFramePr>
        <p:xfrm>
          <a:off x="2114638" y="1630868"/>
          <a:ext cx="4971962" cy="3019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Exam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72104" y="2836335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Accuracy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54300" y="2236457"/>
            <a:ext cx="4318000" cy="405143"/>
            <a:chOff x="2330538" y="2312657"/>
            <a:chExt cx="5588000" cy="30777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330538" y="2620434"/>
              <a:ext cx="5588000" cy="0"/>
            </a:xfrm>
            <a:prstGeom prst="line">
              <a:avLst/>
            </a:prstGeom>
            <a:ln>
              <a:solidFill>
                <a:schemeClr val="accent3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757171" y="2312657"/>
              <a:ext cx="2302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Passing Grade (65)</a:t>
              </a:r>
              <a:endParaRPr lang="en-US" sz="14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025738" y="4927600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Haven’t passed yet!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036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7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Extracting Salient Information About Events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765" y="2587599"/>
            <a:ext cx="4535234" cy="3142092"/>
          </a:xfrm>
          <a:prstGeom prst="rect">
            <a:avLst/>
          </a:prstGeom>
          <a:ln>
            <a:solidFill>
              <a:srgbClr val="00009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444" y="2953134"/>
            <a:ext cx="4673736" cy="324534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364" y="3283673"/>
            <a:ext cx="4725690" cy="3277397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188363" y="1839334"/>
            <a:ext cx="524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64" y="4628324"/>
            <a:ext cx="1380067" cy="772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6" y="2587599"/>
            <a:ext cx="1382965" cy="1654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666" y="5729691"/>
            <a:ext cx="1377169" cy="9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 answering to pass grade-level exams is challenging.</a:t>
            </a:r>
          </a:p>
          <a:p>
            <a:pPr lvl="1"/>
            <a:r>
              <a:rPr lang="en-US" dirty="0" smtClean="0"/>
              <a:t>Requires a wide variety of knowledge </a:t>
            </a:r>
          </a:p>
          <a:p>
            <a:pPr lvl="1"/>
            <a:r>
              <a:rPr lang="en-US" dirty="0" smtClean="0"/>
              <a:t>Requires a range of reasoning methods.</a:t>
            </a:r>
          </a:p>
          <a:p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6568" y="3422593"/>
            <a:ext cx="3915832" cy="369332"/>
          </a:xfrm>
          <a:prstGeom prst="rect">
            <a:avLst/>
          </a:prstGeom>
          <a:solidFill>
            <a:srgbClr val="AAD21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An exciting pursuit for AI research!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1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71" y="2581920"/>
            <a:ext cx="8505911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Coming to your Department next Spring!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21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511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Open-domain Knowledge Extraction				   [NLP + ML]</a:t>
            </a:r>
          </a:p>
          <a:p>
            <a:pPr lvl="1"/>
            <a:r>
              <a:rPr lang="en-US" dirty="0" smtClean="0"/>
              <a:t>Target background knowledge</a:t>
            </a:r>
          </a:p>
          <a:p>
            <a:pPr lvl="1"/>
            <a:r>
              <a:rPr lang="en-US" dirty="0" smtClean="0"/>
              <a:t>Build extractors for event schemas.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Improved textual entailment for better matching 	    	    [NLP + ML]</a:t>
            </a:r>
          </a:p>
          <a:p>
            <a:pPr lvl="1"/>
            <a:r>
              <a:rPr lang="en-US" dirty="0" smtClean="0"/>
              <a:t>Graph algorithms for transitive closure on paraphrases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Compositionality in textual entailments</a:t>
            </a:r>
          </a:p>
          <a:p>
            <a:endParaRPr lang="en-US" dirty="0"/>
          </a:p>
          <a:p>
            <a:r>
              <a:rPr lang="en-US" dirty="0" smtClean="0"/>
              <a:t>Markov Logic Networks for Probabilistic Deductive Reasoning    	    [NLP + ML]</a:t>
            </a:r>
          </a:p>
          <a:p>
            <a:pPr lvl="1"/>
            <a:r>
              <a:rPr lang="en-US" dirty="0" smtClean="0"/>
              <a:t>Discrete reasoning ideas to reduce groundings.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Iterative expansion of knowledge and gap bridging.</a:t>
            </a:r>
          </a:p>
          <a:p>
            <a:pPr lvl="1"/>
            <a:endParaRPr lang="en-US" dirty="0"/>
          </a:p>
          <a:p>
            <a:r>
              <a:rPr lang="en-US" dirty="0" smtClean="0"/>
              <a:t>Improve knowledge acquisition	 using the web		     [IR + NLP]</a:t>
            </a:r>
          </a:p>
          <a:p>
            <a:pPr lvl="1"/>
            <a:r>
              <a:rPr lang="en-US" dirty="0" smtClean="0"/>
              <a:t>Expand texts using domain concepts.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On-demand proof-directed retrieval.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905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536700"/>
            <a:ext cx="4216400" cy="2369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400" y="4165600"/>
            <a:ext cx="848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Open-domain knowledge extraction 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1) Distill the vast amounts of information online.</a:t>
            </a:r>
          </a:p>
          <a:p>
            <a:r>
              <a:rPr lang="en-US" dirty="0"/>
              <a:t>	</a:t>
            </a:r>
            <a:r>
              <a:rPr lang="en-US" dirty="0" smtClean="0"/>
              <a:t>2) Perform reasoning to accomplish human-level performance on AI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7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772355" y="4285096"/>
            <a:ext cx="2396354" cy="218528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0" name="Oval 19"/>
          <p:cNvSpPr/>
          <p:nvPr/>
        </p:nvSpPr>
        <p:spPr>
          <a:xfrm>
            <a:off x="1816199" y="2143303"/>
            <a:ext cx="3231154" cy="3142444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9" name="Oval 18"/>
          <p:cNvSpPr/>
          <p:nvPr/>
        </p:nvSpPr>
        <p:spPr>
          <a:xfrm>
            <a:off x="3770832" y="909983"/>
            <a:ext cx="3231154" cy="31424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Thanks. Talk to me if any of these interest you!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32432" y="2604968"/>
            <a:ext cx="2801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Topic Pages</a:t>
            </a:r>
          </a:p>
          <a:p>
            <a:r>
              <a:rPr lang="en-US" sz="1400" dirty="0" smtClean="0"/>
              <a:t>[CIKM 2009] </a:t>
            </a:r>
          </a:p>
          <a:p>
            <a:r>
              <a:rPr lang="en-US" sz="1400" dirty="0" smtClean="0"/>
              <a:t>[ICSC 2010]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653266" y="1327843"/>
            <a:ext cx="208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Event Schemas</a:t>
            </a:r>
          </a:p>
          <a:p>
            <a:r>
              <a:rPr lang="en-US" sz="1400" dirty="0" smtClean="0"/>
              <a:t>[EMNLP 2013]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46509" y="2187776"/>
            <a:ext cx="208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Rel-grams</a:t>
            </a:r>
          </a:p>
          <a:p>
            <a:r>
              <a:rPr lang="en-US" sz="1400" dirty="0" smtClean="0"/>
              <a:t>[AKBC 2012]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68599" y="2906705"/>
            <a:ext cx="2391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Query Reduction</a:t>
            </a:r>
          </a:p>
          <a:p>
            <a:r>
              <a:rPr lang="en-US" sz="1400" dirty="0" smtClean="0"/>
              <a:t>[SIGIR 2010]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377518" y="4963621"/>
            <a:ext cx="1761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TailEnder</a:t>
            </a:r>
          </a:p>
          <a:p>
            <a:r>
              <a:rPr lang="en-US" sz="1400" dirty="0" smtClean="0"/>
              <a:t>[IMC 2009]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95625" y="4451717"/>
            <a:ext cx="25152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FindAll</a:t>
            </a:r>
            <a:endParaRPr lang="en-US" sz="1400" dirty="0"/>
          </a:p>
          <a:p>
            <a:r>
              <a:rPr lang="en-US" sz="1400" dirty="0"/>
              <a:t>[</a:t>
            </a:r>
            <a:r>
              <a:rPr lang="en-US" sz="1400" dirty="0" err="1"/>
              <a:t>CoNext</a:t>
            </a:r>
            <a:r>
              <a:rPr lang="en-US" sz="1400" dirty="0"/>
              <a:t> 2012]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470" y="1958637"/>
            <a:ext cx="284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</a:t>
            </a:r>
          </a:p>
          <a:p>
            <a:r>
              <a:rPr lang="en-US" dirty="0" smtClean="0"/>
              <a:t>Extraction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50800" y="1717337"/>
            <a:ext cx="28416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Retrieval</a:t>
            </a:r>
          </a:p>
          <a:p>
            <a:endParaRPr lang="en-US" dirty="0"/>
          </a:p>
          <a:p>
            <a:r>
              <a:rPr lang="en-US" sz="1600" dirty="0" smtClean="0"/>
              <a:t>Predicting Search Quality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68598" y="3792191"/>
            <a:ext cx="384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Performance Prediction</a:t>
            </a:r>
          </a:p>
          <a:p>
            <a:r>
              <a:rPr lang="en-US" sz="1400" dirty="0" smtClean="0"/>
              <a:t>[SIGIR 2010]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168708" y="5308919"/>
            <a:ext cx="42927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Systems</a:t>
            </a:r>
          </a:p>
          <a:p>
            <a:endParaRPr lang="en-US" dirty="0" smtClean="0"/>
          </a:p>
          <a:p>
            <a:r>
              <a:rPr lang="en-US" sz="1600" dirty="0" smtClean="0"/>
              <a:t>Energy efficient search on phones.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02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Background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Bootstrapping from explicit knowledge to acquire implicit knowledge.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Generalize from explicit knowledge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Combine multiple resources such as NELL, </a:t>
            </a:r>
            <a:r>
              <a:rPr lang="en-US" dirty="0" err="1" smtClean="0"/>
              <a:t>Yago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Build extractors using background knowledge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174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Aspect Models for Topic Pages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[CIKM 2009], [ICSC 2010]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85243"/>
            <a:ext cx="95250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392417"/>
            <a:ext cx="332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Silviu</a:t>
            </a:r>
            <a:r>
              <a:rPr lang="en-US" dirty="0" smtClean="0"/>
              <a:t> </a:t>
            </a:r>
            <a:r>
              <a:rPr lang="en-US" dirty="0" err="1" smtClean="0"/>
              <a:t>Cucerzan</a:t>
            </a:r>
            <a:endParaRPr lang="en-US" dirty="0" smtClean="0"/>
          </a:p>
          <a:p>
            <a:r>
              <a:rPr lang="en-US" dirty="0" smtClean="0"/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402368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Information on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949970"/>
            <a:ext cx="7336771" cy="174221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582212" y="3701546"/>
            <a:ext cx="1962983" cy="1956520"/>
            <a:chOff x="4704517" y="1598305"/>
            <a:chExt cx="4287083" cy="48159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19423" y="2202366"/>
            <a:ext cx="2487620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Too much information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9" y="3663446"/>
            <a:ext cx="3733396" cy="30901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5104" y="3294114"/>
            <a:ext cx="3238096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 high-level picture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82211" y="3261848"/>
            <a:ext cx="1962983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Diverse aspects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0" y="2622498"/>
            <a:ext cx="1625600" cy="0"/>
          </a:xfrm>
          <a:prstGeom prst="line">
            <a:avLst/>
          </a:prstGeom>
          <a:ln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199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Authored Solutions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9" y="1562100"/>
            <a:ext cx="7715002" cy="38481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08" y="1358900"/>
            <a:ext cx="3367692" cy="5083309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69" y="1562100"/>
            <a:ext cx="5593862" cy="4444012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298587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Salient Information About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5389" y="2916339"/>
            <a:ext cx="1277019" cy="1050718"/>
            <a:chOff x="1696229" y="1845733"/>
            <a:chExt cx="4881864" cy="44754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29" name="Right Arrow 28"/>
          <p:cNvSpPr/>
          <p:nvPr/>
        </p:nvSpPr>
        <p:spPr>
          <a:xfrm>
            <a:off x="2178045" y="3287186"/>
            <a:ext cx="757778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308849"/>
              </p:ext>
            </p:extLst>
          </p:nvPr>
        </p:nvGraphicFramePr>
        <p:xfrm>
          <a:off x="3163682" y="2806703"/>
          <a:ext cx="5868772" cy="146896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73754"/>
                <a:gridCol w="1173754"/>
                <a:gridCol w="1173754"/>
                <a:gridCol w="990671"/>
                <a:gridCol w="1356839"/>
              </a:tblGrid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Rodriguez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162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Yankees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Armstrong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for</a:t>
                      </a:r>
                      <a:r>
                        <a:rPr lang="en-US" sz="1200" baseline="0" dirty="0" smtClean="0"/>
                        <a:t> life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</a:t>
                      </a:r>
                      <a:r>
                        <a:rPr lang="en-US" sz="1200" baseline="0" dirty="0" smtClean="0"/>
                        <a:t> Postal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USADA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57213" y="1839334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94780" y="4766233"/>
            <a:ext cx="335444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Need knowledge </a:t>
            </a:r>
            <a:r>
              <a:rPr lang="en-US" dirty="0"/>
              <a:t>about </a:t>
            </a:r>
            <a:r>
              <a:rPr lang="en-US" dirty="0" smtClean="0"/>
              <a:t>events!</a:t>
            </a:r>
          </a:p>
        </p:txBody>
      </p:sp>
    </p:spTree>
    <p:extLst>
      <p:ext uri="{BB962C8B-B14F-4D97-AF65-F5344CB8AC3E}">
        <p14:creationId xmlns:p14="http://schemas.microsoft.com/office/powerpoint/2010/main" val="253759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Automatic Topic Pages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7199" y="1680220"/>
            <a:ext cx="1962983" cy="1956520"/>
            <a:chOff x="4704517" y="1598305"/>
            <a:chExt cx="4287083" cy="48159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298700" y="1691465"/>
            <a:ext cx="6546282" cy="4862870"/>
            <a:chOff x="2298700" y="1691465"/>
            <a:chExt cx="6546282" cy="4862870"/>
          </a:xfrm>
        </p:grpSpPr>
        <p:sp>
          <p:nvSpPr>
            <p:cNvPr id="3" name="Rectangle 2"/>
            <p:cNvSpPr/>
            <p:nvPr/>
          </p:nvSpPr>
          <p:spPr>
            <a:xfrm>
              <a:off x="2298700" y="1691465"/>
              <a:ext cx="6546282" cy="4862870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  <a:buNone/>
              </a:pPr>
              <a:r>
                <a:rPr lang="en-US" sz="10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William Shatner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] In the latest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 ads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Shatner bursts forth as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Negotiator, a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mashup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of James Bond and Ron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Popeil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will do anything to help people broker better deals.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2] Description William Alan Shatner (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born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on March 22, 1931) is a Canadian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actor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gained fame for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Captain James Tiberius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Kirk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captain of the starship USS Enterprise in the television show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Star Trek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from 1966 to 1969 and in seven of the subsequent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movies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3] In 1999, Shatner suffered public personal tragedy when his third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wife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Nerine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, accidentally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drowned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 their swimming pool.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4] Shatner’s Star Trek sidekick Leonard </a:t>
              </a:r>
              <a:r>
                <a:rPr lang="en-US" sz="1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Nimoy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will be the only original cast member on board for the prequel – he’ll reprise his role as Mr. Spock in portions of the film.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5] On TV, Shatner made several guest appearances on The Practice and is featured in the spin-off series,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Boston Legal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Denny Crane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6] Decades after his much-maligned album,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The Transformed Man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,"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boldly took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Lucy in the Sky With Diamonds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into strange new worlds, Shatner performed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songs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from "Has Been" before 4,000 cheering fans.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7] Actor William Shatner has sold his kidney stone for $25,000, with the money going to a housing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charity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it was announced Tuesday.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8] William Shatner has signed up to host a celebrity-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interview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show on the Biography Channel titled "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Shatner"s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Raw Nerve" which will premiere sometime next year, reports Daily Variety.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9] Some of the best known actors of all time played on different episodes of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Twilight Zone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including William Shatner and Burgess Meredith.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10] Maybe that is William Shatner’s best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birthday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gift.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428682" y="2542710"/>
              <a:ext cx="3416300" cy="584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www.adweek.com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/</a:t>
              </a:r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kaley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-cuoco-and-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shatner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-team-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pric</a:t>
              </a:r>
              <a:r>
                <a:rPr lang="en-US" sz="800" dirty="0">
                  <a:solidFill>
                    <a:srgbClr val="AAD211"/>
                  </a:solidFill>
                </a:rPr>
                <a:t>.</a:t>
              </a:r>
              <a:r>
                <a:rPr lang="en-US" sz="800" dirty="0" smtClean="0">
                  <a:solidFill>
                    <a:srgbClr val="AAD211"/>
                  </a:solidFill>
                </a:rPr>
                <a:t>.</a:t>
              </a:r>
            </a:p>
            <a:p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www.hollywoodreporter.com/.../</a:t>
              </a:r>
              <a:r>
                <a:rPr lang="en-US" sz="800" b="1" dirty="0">
                  <a:solidFill>
                    <a:srgbClr val="AAD211"/>
                  </a:solidFill>
                  <a:hlinkClick r:id="rId7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-</a:t>
              </a:r>
              <a:r>
                <a:rPr lang="en-US" sz="800" b="1" dirty="0" smtClean="0">
                  <a:solidFill>
                    <a:srgbClr val="AAD211"/>
                  </a:solidFill>
                  <a:hlinkClick r:id="rId7"/>
                </a:rPr>
                <a:t>shatner</a:t>
              </a:r>
              <a:endParaRPr lang="en-US" sz="800" b="1" dirty="0" smtClean="0">
                <a:solidFill>
                  <a:srgbClr val="AAD211"/>
                </a:solidFill>
              </a:endParaRPr>
            </a:p>
            <a:p>
              <a:r>
                <a:rPr lang="en-US" sz="800" dirty="0">
                  <a:hlinkClick r:id="rId8"/>
                </a:rPr>
                <a:t>www.businessinsider.com/</a:t>
              </a:r>
              <a:r>
                <a:rPr lang="en-US" sz="800" b="1" dirty="0">
                  <a:hlinkClick r:id="rId8"/>
                </a:rPr>
                <a:t>priceline</a:t>
              </a:r>
              <a:r>
                <a:rPr lang="en-US" sz="800" dirty="0">
                  <a:hlinkClick r:id="rId8"/>
                </a:rPr>
                <a:t>-negotiator-kaley-</a:t>
              </a:r>
              <a:r>
                <a:rPr lang="en-US" sz="800" dirty="0" smtClean="0">
                  <a:hlinkClick r:id="rId8"/>
                </a:rPr>
                <a:t>cuo</a:t>
              </a:r>
              <a:endParaRPr lang="en-US" sz="800" dirty="0" smtClean="0"/>
            </a:p>
            <a:p>
              <a:r>
                <a:rPr lang="en-US" sz="800" dirty="0" smtClean="0"/>
                <a:t>…</a:t>
              </a:r>
            </a:p>
            <a:p>
              <a:endParaRPr lang="en-US" sz="800" b="1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2801" y="2166904"/>
              <a:ext cx="330200" cy="38214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298700" y="1104900"/>
            <a:ext cx="638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Automatically</a:t>
            </a:r>
            <a:r>
              <a:rPr lang="en-US" dirty="0" smtClean="0"/>
              <a:t> organize information on a topic.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0093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691" y="1551502"/>
            <a:ext cx="210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Salient Aspects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20999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Relevant Sentences</a:t>
            </a:r>
            <a:endParaRPr lang="en-US" sz="1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37471" y="2238215"/>
            <a:ext cx="1611590" cy="1219897"/>
            <a:chOff x="145217" y="1598305"/>
            <a:chExt cx="2855412" cy="24149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024" y="1598305"/>
              <a:ext cx="779605" cy="11702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17" y="1598305"/>
              <a:ext cx="983591" cy="7257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26" y="1598305"/>
              <a:ext cx="652860" cy="13353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217" y="3124365"/>
              <a:ext cx="1700610" cy="8888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387" y="3022655"/>
              <a:ext cx="710242" cy="990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874835" y="2136884"/>
            <a:ext cx="2827465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Shatner </a:t>
            </a:r>
            <a:r>
              <a:rPr lang="en-US" sz="1200" b="1" dirty="0" smtClean="0"/>
              <a:t>acted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His </a:t>
            </a:r>
            <a:r>
              <a:rPr lang="en-US" sz="1200" b="1" dirty="0" smtClean="0"/>
              <a:t>book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Shatner released </a:t>
            </a:r>
            <a:r>
              <a:rPr lang="en-US" sz="1200" b="1" dirty="0" smtClean="0"/>
              <a:t>albums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As the negotiator in </a:t>
            </a:r>
            <a:r>
              <a:rPr lang="en-US" sz="1200" b="1" dirty="0"/>
              <a:t>P</a:t>
            </a:r>
            <a:r>
              <a:rPr lang="en-US" sz="1200" b="1" dirty="0" smtClean="0"/>
              <a:t>riceline</a:t>
            </a:r>
            <a:r>
              <a:rPr lang="en-US" sz="1200" dirty="0" smtClean="0"/>
              <a:t> ads..</a:t>
            </a:r>
          </a:p>
          <a:p>
            <a:r>
              <a:rPr lang="en-US" sz="1200" dirty="0" err="1" smtClean="0"/>
              <a:t>Nerine</a:t>
            </a:r>
            <a:r>
              <a:rPr lang="en-US" sz="1200" dirty="0" smtClean="0"/>
              <a:t>, his </a:t>
            </a:r>
            <a:r>
              <a:rPr lang="en-US" sz="1200" b="1" dirty="0" smtClean="0"/>
              <a:t>wife</a:t>
            </a:r>
            <a:r>
              <a:rPr lang="en-US" sz="1200" dirty="0" smtClean="0"/>
              <a:t> drowned in ….</a:t>
            </a:r>
          </a:p>
          <a:p>
            <a:r>
              <a:rPr lang="en-US" sz="1200" dirty="0" smtClean="0"/>
              <a:t>Shatner was </a:t>
            </a:r>
            <a:r>
              <a:rPr lang="en-US" sz="1200" b="1" dirty="0" smtClean="0"/>
              <a:t>born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535" y="1944627"/>
            <a:ext cx="2339371" cy="173872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1925261" y="2705100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Right Arrow 22"/>
          <p:cNvSpPr/>
          <p:nvPr/>
        </p:nvSpPr>
        <p:spPr>
          <a:xfrm>
            <a:off x="5786061" y="2705099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667500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Organize Sentences</a:t>
            </a:r>
            <a:endParaRPr 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5801" y="4232176"/>
            <a:ext cx="6264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Challenges:</a:t>
            </a:r>
          </a:p>
          <a:p>
            <a:endParaRPr lang="en-US" dirty="0" smtClean="0"/>
          </a:p>
          <a:p>
            <a:r>
              <a:rPr lang="en-US" dirty="0" smtClean="0"/>
              <a:t>	1) What are the key pieces of information to show? 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	2) How to find the information?</a:t>
            </a:r>
          </a:p>
          <a:p>
            <a:endParaRPr lang="en-US" dirty="0" smtClean="0"/>
          </a:p>
          <a:p>
            <a:r>
              <a:rPr lang="en-US" dirty="0" smtClean="0"/>
              <a:t>	3) How to organize the information?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78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Query-log based aspect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 smtClean="0"/>
          </a:p>
          <a:p>
            <a:pPr marL="822960" lvl="3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1" y="1007120"/>
            <a:ext cx="8839200" cy="2044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9571" y="3583529"/>
            <a:ext cx="6640286" cy="1754327"/>
          </a:xfrm>
          <a:prstGeom prst="rect">
            <a:avLst/>
          </a:prstGeom>
          <a:solidFill>
            <a:srgbClr val="AAD211"/>
          </a:solidFill>
          <a:ln>
            <a:solidFill>
              <a:srgbClr val="AAD21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Query logs aggregate information needs about entities</a:t>
            </a:r>
          </a:p>
          <a:p>
            <a:r>
              <a:rPr lang="en-US" dirty="0"/>
              <a:t>	</a:t>
            </a:r>
            <a:r>
              <a:rPr lang="en-US" dirty="0" smtClean="0"/>
              <a:t>Billions of search queries per day!</a:t>
            </a:r>
          </a:p>
          <a:p>
            <a:endParaRPr lang="en-US" dirty="0"/>
          </a:p>
          <a:p>
            <a:r>
              <a:rPr lang="en-US" dirty="0" smtClean="0"/>
              <a:t>Temporally sensitive</a:t>
            </a:r>
          </a:p>
          <a:p>
            <a:endParaRPr lang="en-US" dirty="0"/>
          </a:p>
          <a:p>
            <a:r>
              <a:rPr lang="en-US" dirty="0" smtClean="0"/>
              <a:t>Complementary to information in Wikipedia</a:t>
            </a:r>
          </a:p>
        </p:txBody>
      </p:sp>
    </p:spTree>
    <p:extLst>
      <p:ext uri="{BB962C8B-B14F-4D97-AF65-F5344CB8AC3E}">
        <p14:creationId xmlns:p14="http://schemas.microsoft.com/office/powerpoint/2010/main" val="1174591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Models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199" y="1219200"/>
            <a:ext cx="8686801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1"/>
            </a:lvl1pPr>
            <a:lvl2pPr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 defTabSz="91440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/>
            </a:lvl3pPr>
            <a:lvl4pPr marL="10058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/>
            </a:lvl4pPr>
            <a:lvl5pPr marL="1188720" indent="-137160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baseline="0"/>
            </a:lvl5pPr>
            <a:lvl6pPr marL="137160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US" b="0" dirty="0" smtClean="0"/>
              <a:t>Specific – Direct queries</a:t>
            </a:r>
          </a:p>
          <a:p>
            <a:pPr lvl="1"/>
            <a:r>
              <a:rPr lang="en-US" dirty="0" smtClean="0"/>
              <a:t>movie name, award, book…</a:t>
            </a:r>
          </a:p>
          <a:p>
            <a:pPr lvl="2"/>
            <a:endParaRPr lang="en-US" dirty="0"/>
          </a:p>
          <a:p>
            <a:r>
              <a:rPr lang="en-US" b="0" dirty="0" smtClean="0"/>
              <a:t>Related</a:t>
            </a:r>
            <a:r>
              <a:rPr lang="en-US" dirty="0" smtClean="0"/>
              <a:t> – </a:t>
            </a:r>
            <a:r>
              <a:rPr lang="en-US" b="0" dirty="0" smtClean="0"/>
              <a:t>Similar entities</a:t>
            </a:r>
            <a:endParaRPr lang="en-US" dirty="0" smtClean="0"/>
          </a:p>
          <a:p>
            <a:pPr lvl="1"/>
            <a:r>
              <a:rPr lang="en-US" dirty="0" smtClean="0"/>
              <a:t>movies</a:t>
            </a:r>
            <a:r>
              <a:rPr lang="en-US" dirty="0"/>
              <a:t>, music, albums…</a:t>
            </a:r>
          </a:p>
          <a:p>
            <a:pPr lvl="1"/>
            <a:r>
              <a:rPr lang="en-US" dirty="0"/>
              <a:t>senator, congressman,…</a:t>
            </a:r>
          </a:p>
          <a:p>
            <a:pPr lvl="2"/>
            <a:endParaRPr lang="en-US" dirty="0"/>
          </a:p>
          <a:p>
            <a:r>
              <a:rPr lang="en-US" b="0" dirty="0" smtClean="0"/>
              <a:t>General – For all entities.</a:t>
            </a:r>
          </a:p>
          <a:p>
            <a:pPr lvl="1"/>
            <a:r>
              <a:rPr lang="en-US" dirty="0" smtClean="0"/>
              <a:t>spouse</a:t>
            </a:r>
            <a:r>
              <a:rPr lang="en-US" dirty="0"/>
              <a:t>, </a:t>
            </a:r>
            <a:r>
              <a:rPr lang="en-US" dirty="0" smtClean="0"/>
              <a:t>other relationships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height, age, weight,…</a:t>
            </a:r>
          </a:p>
        </p:txBody>
      </p:sp>
    </p:spTree>
    <p:extLst>
      <p:ext uri="{BB962C8B-B14F-4D97-AF65-F5344CB8AC3E}">
        <p14:creationId xmlns:p14="http://schemas.microsoft.com/office/powerpoint/2010/main" val="4135917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Aspects</a:t>
            </a:r>
            <a:endParaRPr lang="en-US" dirty="0"/>
          </a:p>
        </p:txBody>
      </p:sp>
      <p:sp>
        <p:nvSpPr>
          <p:cNvPr id="4" name="Double Bracket 3"/>
          <p:cNvSpPr/>
          <p:nvPr/>
        </p:nvSpPr>
        <p:spPr>
          <a:xfrm>
            <a:off x="1028700" y="1816100"/>
            <a:ext cx="1803400" cy="35941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William Shatner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Star Trek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Priceline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wife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 </a:t>
            </a:r>
            <a:r>
              <a:rPr lang="en-US" sz="1200" b="1" dirty="0" smtClean="0"/>
              <a:t>albums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4512733" y="2572142"/>
            <a:ext cx="1219200" cy="1676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Star Trek</a:t>
            </a:r>
          </a:p>
          <a:p>
            <a:pPr algn="ctr"/>
            <a:r>
              <a:rPr lang="en-US" sz="1200" dirty="0" smtClean="0"/>
              <a:t>Priceline</a:t>
            </a:r>
          </a:p>
          <a:p>
            <a:pPr algn="ctr"/>
            <a:r>
              <a:rPr lang="en-US" sz="1200" dirty="0"/>
              <a:t>W</a:t>
            </a:r>
            <a:r>
              <a:rPr lang="en-US" sz="1200" dirty="0" smtClean="0"/>
              <a:t>ife</a:t>
            </a:r>
          </a:p>
          <a:p>
            <a:pPr algn="ctr"/>
            <a:r>
              <a:rPr lang="en-US" sz="1200" dirty="0" smtClean="0"/>
              <a:t>Albums</a:t>
            </a:r>
            <a:endParaRPr lang="en-US" dirty="0"/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9133" y="2131999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spects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4133" y="1369430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 Logs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335870" y="3410342"/>
            <a:ext cx="728134" cy="199999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92800" y="31750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Frequently queried aspects.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6022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Aspect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49" y="1236134"/>
            <a:ext cx="814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Aspects that are often queried for entities related to the query entity.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5400" y="2206697"/>
            <a:ext cx="9897531" cy="3817092"/>
            <a:chOff x="25400" y="1882799"/>
            <a:chExt cx="9897531" cy="3817092"/>
          </a:xfrm>
        </p:grpSpPr>
        <p:sp>
          <p:nvSpPr>
            <p:cNvPr id="4" name="TextBox 3"/>
            <p:cNvSpPr txBox="1"/>
            <p:nvPr/>
          </p:nvSpPr>
          <p:spPr>
            <a:xfrm>
              <a:off x="50800" y="3646839"/>
              <a:ext cx="2235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Johnny Depp</a:t>
              </a:r>
              <a:endParaRPr lang="en-US" sz="1400" dirty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5155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55333" y="3416515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 Cusack</a:t>
              </a:r>
            </a:p>
            <a:p>
              <a:r>
                <a:rPr lang="en-US" sz="1400" dirty="0" smtClean="0"/>
                <a:t>Joe </a:t>
              </a:r>
              <a:r>
                <a:rPr lang="en-US" sz="1400" dirty="0" err="1" smtClean="0"/>
                <a:t>Pesci</a:t>
              </a:r>
              <a:endParaRPr lang="en-US" sz="1400" dirty="0" smtClean="0"/>
            </a:p>
            <a:p>
              <a:r>
                <a:rPr lang="en-US" sz="1400" dirty="0" smtClean="0"/>
                <a:t>Scott Glen</a:t>
              </a:r>
            </a:p>
            <a:p>
              <a:r>
                <a:rPr lang="en-US" sz="1400" dirty="0" smtClean="0"/>
                <a:t>…</a:t>
              </a:r>
              <a:endParaRPr lang="en-US" sz="1400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4834481" y="2252131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0" name="Double Bracket 9"/>
            <p:cNvSpPr/>
            <p:nvPr/>
          </p:nvSpPr>
          <p:spPr>
            <a:xfrm>
              <a:off x="4834481" y="336927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1" name="Double Bracket 10"/>
            <p:cNvSpPr/>
            <p:nvPr/>
          </p:nvSpPr>
          <p:spPr>
            <a:xfrm>
              <a:off x="4834481" y="478950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2" name="Double Bracket 11"/>
            <p:cNvSpPr/>
            <p:nvPr/>
          </p:nvSpPr>
          <p:spPr>
            <a:xfrm>
              <a:off x="7260170" y="2631538"/>
              <a:ext cx="1318532" cy="239765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actor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film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movie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wife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699937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7677" y="4419605"/>
              <a:ext cx="879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2399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55802" y="1898920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Related Entities</a:t>
              </a:r>
              <a:endParaRPr lang="en-US" sz="1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57128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Specific Aspect Models</a:t>
              </a:r>
              <a:endParaRPr lang="en-US" sz="1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30997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Related Aspect Model</a:t>
              </a:r>
              <a:endParaRPr lang="en-US" sz="1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400" y="1893555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Query Entity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7129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Related Entities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2400" y="2503964"/>
            <a:ext cx="6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 is similar to Q if Aspects(E) is similar to Aspects(Q)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2400" y="3767435"/>
            <a:ext cx="5422900" cy="646331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Computing similarity for all entities </a:t>
            </a:r>
            <a:r>
              <a:rPr lang="en-US" dirty="0"/>
              <a:t>is expensive.</a:t>
            </a:r>
          </a:p>
          <a:p>
            <a:r>
              <a:rPr lang="en-US" dirty="0"/>
              <a:t>	Billions of searches happen per day!</a:t>
            </a:r>
          </a:p>
        </p:txBody>
      </p:sp>
    </p:spTree>
    <p:extLst>
      <p:ext uri="{BB962C8B-B14F-4D97-AF65-F5344CB8AC3E}">
        <p14:creationId xmlns:p14="http://schemas.microsoft.com/office/powerpoint/2010/main" val="1143592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Finding Related Entities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104471" y="1195246"/>
            <a:ext cx="5990908" cy="2826508"/>
            <a:chOff x="2137058" y="979346"/>
            <a:chExt cx="5990908" cy="2826508"/>
          </a:xfrm>
        </p:grpSpPr>
        <p:sp>
          <p:nvSpPr>
            <p:cNvPr id="44" name="TextBox 43"/>
            <p:cNvSpPr txBox="1"/>
            <p:nvPr/>
          </p:nvSpPr>
          <p:spPr>
            <a:xfrm>
              <a:off x="2174595" y="1003735"/>
              <a:ext cx="1827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Search Sessions</a:t>
              </a:r>
              <a:endParaRPr lang="en-US" sz="1600" b="1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4221320" y="2368336"/>
              <a:ext cx="92921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283935" y="1582612"/>
              <a:ext cx="284403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Pirates of the Caribbean</a:t>
              </a:r>
            </a:p>
            <a:p>
              <a:r>
                <a:rPr lang="en-US" sz="1400" dirty="0" smtClean="0"/>
                <a:t>Nicolas Cage</a:t>
              </a:r>
            </a:p>
            <a:p>
              <a:r>
                <a:rPr lang="en-US" sz="1400" b="1" strike="sngStrike" dirty="0" smtClean="0">
                  <a:solidFill>
                    <a:srgbClr val="FF6600"/>
                  </a:solidFill>
                </a:rPr>
                <a:t>Google</a:t>
              </a:r>
            </a:p>
            <a:p>
              <a:r>
                <a:rPr lang="en-US" sz="1400" dirty="0" smtClean="0"/>
                <a:t>John Cusack</a:t>
              </a:r>
            </a:p>
            <a:p>
              <a:r>
                <a:rPr lang="en-US" sz="1400" b="1" strike="sngStrike" dirty="0" err="1" smtClean="0">
                  <a:solidFill>
                    <a:srgbClr val="FF6600"/>
                  </a:solidFill>
                </a:rPr>
                <a:t>Walmart</a:t>
              </a:r>
              <a:endParaRPr lang="en-US" sz="1400" b="1" strike="sngStrike" dirty="0" smtClean="0">
                <a:solidFill>
                  <a:srgbClr val="FF6600"/>
                </a:solidFill>
              </a:endParaRPr>
            </a:p>
            <a:p>
              <a:r>
                <a:rPr lang="en-US" sz="1400" dirty="0" smtClean="0"/>
                <a:t>Joe </a:t>
              </a:r>
              <a:r>
                <a:rPr lang="en-US" sz="1400" dirty="0" err="1" smtClean="0"/>
                <a:t>Pesci</a:t>
              </a:r>
              <a:endParaRPr lang="en-US" sz="1400" dirty="0" smtClean="0"/>
            </a:p>
            <a:p>
              <a:r>
                <a:rPr lang="en-US" sz="1400" dirty="0" smtClean="0"/>
                <a:t>….</a:t>
              </a:r>
              <a:endParaRPr lang="en-US" sz="14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137058" y="1481989"/>
              <a:ext cx="2403566" cy="2323865"/>
              <a:chOff x="2137058" y="1342289"/>
              <a:chExt cx="2403566" cy="2323865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2390495" y="1357830"/>
                <a:ext cx="2150129" cy="2308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Johnny Depp</a:t>
                </a:r>
              </a:p>
              <a:p>
                <a:r>
                  <a:rPr lang="en-US" sz="1200" dirty="0" smtClean="0"/>
                  <a:t>Pirates </a:t>
                </a:r>
                <a:r>
                  <a:rPr lang="en-US" sz="1200" dirty="0"/>
                  <a:t>of the Caribbean</a:t>
                </a:r>
              </a:p>
              <a:p>
                <a:endParaRPr lang="en-US" sz="1200" dirty="0" smtClean="0">
                  <a:solidFill>
                    <a:schemeClr val="accent1"/>
                  </a:solidFill>
                </a:endParaRPr>
              </a:p>
              <a:p>
                <a:r>
                  <a:rPr lang="en-US" sz="1200" b="1" dirty="0"/>
                  <a:t>Johnny </a:t>
                </a:r>
                <a:r>
                  <a:rPr lang="en-US" sz="1200" b="1" dirty="0" smtClean="0"/>
                  <a:t>Depp</a:t>
                </a:r>
                <a:endParaRPr lang="en-US" sz="1200" b="1" dirty="0">
                  <a:solidFill>
                    <a:schemeClr val="accent1"/>
                  </a:solidFill>
                </a:endParaRPr>
              </a:p>
              <a:p>
                <a:r>
                  <a:rPr lang="en-US" sz="1200" dirty="0" smtClean="0">
                    <a:solidFill>
                      <a:srgbClr val="292934"/>
                    </a:solidFill>
                  </a:rPr>
                  <a:t>Nicolas </a:t>
                </a:r>
                <a:r>
                  <a:rPr lang="en-US" sz="1200" dirty="0">
                    <a:solidFill>
                      <a:srgbClr val="292934"/>
                    </a:solidFill>
                  </a:rPr>
                  <a:t>Cage</a:t>
                </a:r>
              </a:p>
              <a:p>
                <a:r>
                  <a:rPr lang="en-US" sz="1200" dirty="0"/>
                  <a:t>Google</a:t>
                </a:r>
              </a:p>
              <a:p>
                <a:r>
                  <a:rPr lang="en-US" sz="1200" dirty="0"/>
                  <a:t>John Cusack</a:t>
                </a:r>
              </a:p>
              <a:p>
                <a:endParaRPr lang="en-US" sz="1200" dirty="0" smtClean="0"/>
              </a:p>
              <a:p>
                <a:r>
                  <a:rPr lang="en-US" sz="1200" dirty="0" err="1" smtClean="0"/>
                  <a:t>Walmart</a:t>
                </a:r>
                <a:endParaRPr lang="en-US" sz="1200" dirty="0"/>
              </a:p>
              <a:p>
                <a:r>
                  <a:rPr lang="en-US" sz="1200" dirty="0"/>
                  <a:t>Joe </a:t>
                </a:r>
                <a:r>
                  <a:rPr lang="en-US" sz="1200" dirty="0" err="1"/>
                  <a:t>Pesci</a:t>
                </a:r>
                <a:endParaRPr lang="en-US" sz="1200" dirty="0"/>
              </a:p>
              <a:p>
                <a:r>
                  <a:rPr lang="en-US" sz="1200" b="1" dirty="0"/>
                  <a:t>Johnny Depp</a:t>
                </a:r>
                <a:r>
                  <a:rPr lang="en-US" sz="1200" dirty="0"/>
                  <a:t> birthday</a:t>
                </a:r>
              </a:p>
              <a:p>
                <a:endParaRPr lang="en-US" sz="1200" dirty="0"/>
              </a:p>
            </p:txBody>
          </p:sp>
          <p:sp>
            <p:nvSpPr>
              <p:cNvPr id="60" name="Left Brace 59"/>
              <p:cNvSpPr/>
              <p:nvPr/>
            </p:nvSpPr>
            <p:spPr>
              <a:xfrm>
                <a:off x="2137058" y="1342289"/>
                <a:ext cx="267567" cy="597970"/>
              </a:xfrm>
              <a:prstGeom prst="leftBrace">
                <a:avLst/>
              </a:prstGeom>
              <a:ln>
                <a:solidFill>
                  <a:schemeClr val="accent3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Left Brace 71"/>
              <p:cNvSpPr/>
              <p:nvPr/>
            </p:nvSpPr>
            <p:spPr>
              <a:xfrm>
                <a:off x="2151874" y="1996344"/>
                <a:ext cx="267567" cy="871020"/>
              </a:xfrm>
              <a:prstGeom prst="leftBrace">
                <a:avLst/>
              </a:prstGeom>
              <a:ln>
                <a:solidFill>
                  <a:schemeClr val="accent3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Left Brace 72"/>
              <p:cNvSpPr/>
              <p:nvPr/>
            </p:nvSpPr>
            <p:spPr>
              <a:xfrm>
                <a:off x="2151874" y="2918164"/>
                <a:ext cx="252751" cy="698495"/>
              </a:xfrm>
              <a:prstGeom prst="leftBrace">
                <a:avLst/>
              </a:prstGeom>
              <a:ln>
                <a:solidFill>
                  <a:schemeClr val="accent3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5086733" y="979346"/>
              <a:ext cx="2677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Candidate Related Topics</a:t>
              </a:r>
              <a:endParaRPr lang="en-US" sz="16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81767" y="4133933"/>
            <a:ext cx="5436316" cy="2608356"/>
            <a:chOff x="2071884" y="3956133"/>
            <a:chExt cx="5436316" cy="2608356"/>
          </a:xfrm>
        </p:grpSpPr>
        <p:sp>
          <p:nvSpPr>
            <p:cNvPr id="16" name="TextBox 15"/>
            <p:cNvSpPr txBox="1"/>
            <p:nvPr/>
          </p:nvSpPr>
          <p:spPr>
            <a:xfrm>
              <a:off x="5086733" y="3956133"/>
              <a:ext cx="2421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Top</a:t>
              </a:r>
              <a:r>
                <a:rPr lang="en-US" sz="1600" b="1" dirty="0"/>
                <a:t> </a:t>
              </a:r>
              <a:r>
                <a:rPr lang="en-US" sz="1600" b="1" dirty="0" smtClean="0"/>
                <a:t>Related Entities</a:t>
              </a:r>
              <a:endParaRPr lang="en-US" sz="1600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174595" y="4507089"/>
              <a:ext cx="4578911" cy="2057400"/>
              <a:chOff x="1348609" y="4507089"/>
              <a:chExt cx="4578911" cy="2057400"/>
            </a:xfrm>
          </p:grpSpPr>
          <p:sp>
            <p:nvSpPr>
              <p:cNvPr id="15" name="Double Bracket 14"/>
              <p:cNvSpPr/>
              <p:nvPr/>
            </p:nvSpPr>
            <p:spPr>
              <a:xfrm>
                <a:off x="4457949" y="4560010"/>
                <a:ext cx="1469571" cy="19050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John Cusack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Joe </a:t>
                </a:r>
                <a:r>
                  <a:rPr lang="en-US" sz="1200" dirty="0" err="1" smtClean="0">
                    <a:latin typeface="Arial Narrow" pitchFamily="34" charset="0"/>
                  </a:rPr>
                  <a:t>Pesci</a:t>
                </a:r>
                <a:endParaRPr lang="en-US" sz="1200" dirty="0" smtClean="0">
                  <a:latin typeface="Arial Narrow" pitchFamily="34" charset="0"/>
                </a:endParaRP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Denzel Washington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Scott Glen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Nicolas Cage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</p:txBody>
          </p:sp>
          <p:cxnSp>
            <p:nvCxnSpPr>
              <p:cNvPr id="27" name="Straight Arrow Connector 26"/>
              <p:cNvCxnSpPr>
                <a:stCxn id="83" idx="3"/>
                <a:endCxn id="15" idx="1"/>
              </p:cNvCxnSpPr>
              <p:nvPr/>
            </p:nvCxnSpPr>
            <p:spPr>
              <a:xfrm>
                <a:off x="3406009" y="5497689"/>
                <a:ext cx="1051940" cy="148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>
                <a:off x="1348609" y="4507089"/>
                <a:ext cx="2057400" cy="2057400"/>
                <a:chOff x="3966121" y="3403284"/>
                <a:chExt cx="2057400" cy="2057400"/>
              </a:xfrm>
            </p:grpSpPr>
            <p:sp>
              <p:nvSpPr>
                <p:cNvPr id="83" name="Flowchart: Decision 82"/>
                <p:cNvSpPr/>
                <p:nvPr/>
              </p:nvSpPr>
              <p:spPr>
                <a:xfrm>
                  <a:off x="5642521" y="4241484"/>
                  <a:ext cx="381000" cy="304800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=</a:t>
                  </a:r>
                  <a:endParaRPr lang="en-US" dirty="0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3966121" y="3403284"/>
                  <a:ext cx="1866900" cy="2057400"/>
                  <a:chOff x="3966121" y="3403284"/>
                  <a:chExt cx="1866900" cy="2057400"/>
                </a:xfrm>
              </p:grpSpPr>
              <p:sp>
                <p:nvSpPr>
                  <p:cNvPr id="5" name="Double Bracket 4"/>
                  <p:cNvSpPr/>
                  <p:nvPr/>
                </p:nvSpPr>
                <p:spPr>
                  <a:xfrm>
                    <a:off x="3966121" y="4470084"/>
                    <a:ext cx="1524000" cy="990600"/>
                  </a:xfrm>
                  <a:prstGeom prst="bracketPair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Johnny </a:t>
                    </a:r>
                    <a:r>
                      <a:rPr lang="en-US" sz="1200" dirty="0" err="1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Depp</a:t>
                    </a:r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actor</a:t>
                    </a: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Johnny </a:t>
                    </a:r>
                    <a:r>
                      <a:rPr lang="en-US" sz="1200" dirty="0" err="1" smtClean="0">
                        <a:latin typeface="Arial Narrow" pitchFamily="34" charset="0"/>
                      </a:rPr>
                      <a:t>Depp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 </a:t>
                    </a:r>
                    <a:r>
                      <a:rPr lang="en-US" sz="1200" dirty="0" err="1" smtClean="0">
                        <a:latin typeface="Arial Narrow" pitchFamily="34" charset="0"/>
                      </a:rPr>
                      <a:t>pics</a:t>
                    </a:r>
                    <a:endParaRPr lang="en-US" sz="1200" dirty="0" smtClean="0">
                      <a:latin typeface="Arial Narrow" pitchFamily="34" charset="0"/>
                    </a:endParaRP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Johnny </a:t>
                    </a:r>
                    <a:r>
                      <a:rPr lang="en-US" sz="1200" dirty="0" err="1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Depp</a:t>
                    </a:r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movies</a:t>
                    </a: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…</a:t>
                    </a:r>
                  </a:p>
                  <a:p>
                    <a:pPr algn="ctr"/>
                    <a:endParaRPr lang="en-US" sz="1400" dirty="0" smtClean="0">
                      <a:latin typeface="Arial Narrow" pitchFamily="34" charset="0"/>
                    </a:endParaRPr>
                  </a:p>
                  <a:p>
                    <a:pPr algn="ctr"/>
                    <a:endParaRPr lang="en-US" sz="1400" dirty="0" smtClean="0">
                      <a:latin typeface="Arial Narrow" pitchFamily="34" charset="0"/>
                    </a:endParaRPr>
                  </a:p>
                  <a:p>
                    <a:pPr algn="ctr"/>
                    <a:endParaRPr lang="en-US" sz="1400" dirty="0" smtClean="0">
                      <a:latin typeface="Arial Narrow" pitchFamily="34" charset="0"/>
                    </a:endParaRPr>
                  </a:p>
                </p:txBody>
              </p:sp>
              <p:sp>
                <p:nvSpPr>
                  <p:cNvPr id="56" name="Double Bracket 55"/>
                  <p:cNvSpPr/>
                  <p:nvPr/>
                </p:nvSpPr>
                <p:spPr>
                  <a:xfrm>
                    <a:off x="3966121" y="3403284"/>
                    <a:ext cx="1524000" cy="990600"/>
                  </a:xfrm>
                  <a:prstGeom prst="bracketPair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Nicolas Cage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movies</a:t>
                    </a: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Nicholas Cage </a:t>
                    </a:r>
                    <a:r>
                      <a:rPr lang="en-US" sz="1200" dirty="0" err="1" smtClean="0">
                        <a:latin typeface="Arial Narrow" pitchFamily="34" charset="0"/>
                      </a:rPr>
                      <a:t>pics</a:t>
                    </a:r>
                    <a:endParaRPr lang="en-US" sz="1200" dirty="0" smtClean="0">
                      <a:latin typeface="Arial Narrow" pitchFamily="34" charset="0"/>
                    </a:endParaRP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Nicolas Cage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actor</a:t>
                    </a:r>
                  </a:p>
                  <a:p>
                    <a:pPr algn="ctr"/>
                    <a:r>
                      <a:rPr lang="en-US" sz="1400" dirty="0" smtClean="0">
                        <a:latin typeface="Arial Narrow" pitchFamily="34" charset="0"/>
                      </a:rPr>
                      <a:t>…</a:t>
                    </a:r>
                  </a:p>
                </p:txBody>
              </p:sp>
              <p:cxnSp>
                <p:nvCxnSpPr>
                  <p:cNvPr id="68" name="Elbow Connector 67"/>
                  <p:cNvCxnSpPr>
                    <a:stCxn id="56" idx="3"/>
                    <a:endCxn id="83" idx="0"/>
                  </p:cNvCxnSpPr>
                  <p:nvPr/>
                </p:nvCxnSpPr>
                <p:spPr>
                  <a:xfrm>
                    <a:off x="5490121" y="3898584"/>
                    <a:ext cx="342900" cy="342900"/>
                  </a:xfrm>
                  <a:prstGeom prst="bentConnector2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hape 80"/>
                  <p:cNvCxnSpPr>
                    <a:stCxn id="5" idx="3"/>
                    <a:endCxn id="83" idx="2"/>
                  </p:cNvCxnSpPr>
                  <p:nvPr/>
                </p:nvCxnSpPr>
                <p:spPr>
                  <a:xfrm flipV="1">
                    <a:off x="5490121" y="4546284"/>
                    <a:ext cx="342900" cy="419100"/>
                  </a:xfrm>
                  <a:prstGeom prst="bentConnector2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3" name="TextBox 22"/>
            <p:cNvSpPr txBox="1"/>
            <p:nvPr/>
          </p:nvSpPr>
          <p:spPr>
            <a:xfrm>
              <a:off x="2071884" y="3956133"/>
              <a:ext cx="2518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Aspect model Similarity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0066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and Organizing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IR techniques</a:t>
            </a:r>
            <a:r>
              <a:rPr lang="en-US" dirty="0" smtClean="0"/>
              <a:t> to retrieve and rank sentences.</a:t>
            </a:r>
          </a:p>
          <a:p>
            <a:pPr lvl="1"/>
            <a:r>
              <a:rPr lang="en-US" dirty="0" smtClean="0"/>
              <a:t>Pseudo-relevance feedback to find typical sentence.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Classifier to remove ungrammatical and mal-formed web sentences.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Word-precedence to order sentences in a biographical timeline</a:t>
            </a:r>
          </a:p>
          <a:p>
            <a:pPr lvl="1"/>
            <a:r>
              <a:rPr lang="en-US" dirty="0" smtClean="0"/>
              <a:t>Leverage Wikipedia biographies to learn word-precedence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8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smtClean="0"/>
              <a:t>		Topic Pages vs. Search Results Summarization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706089"/>
              </p:ext>
            </p:extLst>
          </p:nvPr>
        </p:nvGraphicFramePr>
        <p:xfrm>
          <a:off x="1593850" y="1920875"/>
          <a:ext cx="5727700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>
          <a:xfrm>
            <a:off x="6721158" y="3434725"/>
            <a:ext cx="2123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400 Sentences for 20 Topics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17258" y="6437001"/>
            <a:ext cx="4167427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</a:t>
            </a:r>
            <a:r>
              <a:rPr lang="en-US" dirty="0" smtClean="0"/>
              <a:t>and </a:t>
            </a:r>
            <a:r>
              <a:rPr lang="en-US" dirty="0" err="1" smtClean="0"/>
              <a:t>Cucerzan</a:t>
            </a:r>
            <a:r>
              <a:rPr lang="en-US" dirty="0" smtClean="0"/>
              <a:t>, ICSC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5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7046" y="1079875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Building a system that can pass 4</a:t>
            </a:r>
            <a:r>
              <a:rPr lang="en-US" baseline="30000" dirty="0" smtClean="0"/>
              <a:t>th</a:t>
            </a:r>
            <a:r>
              <a:rPr lang="en-US" dirty="0" smtClean="0"/>
              <a:t> Grade Exams!</a:t>
            </a:r>
          </a:p>
        </p:txBody>
      </p:sp>
      <p:sp>
        <p:nvSpPr>
          <p:cNvPr id="6" name="Rectangle 5"/>
          <p:cNvSpPr/>
          <p:nvPr/>
        </p:nvSpPr>
        <p:spPr>
          <a:xfrm>
            <a:off x="1962283" y="4980434"/>
            <a:ext cx="5080164" cy="369332"/>
          </a:xfrm>
          <a:prstGeom prst="rect">
            <a:avLst/>
          </a:prstGeom>
          <a:solidFill>
            <a:srgbClr val="D5D28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Need </a:t>
            </a:r>
            <a:r>
              <a:rPr lang="en-US" dirty="0"/>
              <a:t>knowledge that can be used for </a:t>
            </a:r>
            <a:r>
              <a:rPr lang="en-US" dirty="0" smtClean="0"/>
              <a:t>inference</a:t>
            </a:r>
            <a:r>
              <a:rPr lang="en-US" dirty="0"/>
              <a:t>!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67" y="1665246"/>
            <a:ext cx="1621367" cy="1626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6683" y="3400336"/>
            <a:ext cx="7219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car skids along the road and smoke appears to be coming from under the tires. The heat that produces the smoke is caused by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A) sound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B) light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C) friction</a:t>
            </a:r>
          </a:p>
        </p:txBody>
      </p:sp>
    </p:spTree>
    <p:extLst>
      <p:ext uri="{BB962C8B-B14F-4D97-AF65-F5344CB8AC3E}">
        <p14:creationId xmlns:p14="http://schemas.microsoft.com/office/powerpoint/2010/main" val="292950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4" y="1157153"/>
            <a:ext cx="9144000" cy="4176847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Automatically construct a topic page for entities using query log aspects.</a:t>
            </a:r>
          </a:p>
          <a:p>
            <a:pPr lvl="1"/>
            <a:r>
              <a:rPr lang="en-US" dirty="0" smtClean="0"/>
              <a:t>Knowledge-driven content selection is useful for organizing information.</a:t>
            </a:r>
            <a:endParaRPr lang="en-US" dirty="0"/>
          </a:p>
          <a:p>
            <a:pPr lvl="1"/>
            <a:r>
              <a:rPr lang="en-US" dirty="0" smtClean="0"/>
              <a:t>Query logs provide </a:t>
            </a:r>
            <a:r>
              <a:rPr lang="en-US" dirty="0"/>
              <a:t>useful knowledge about entities.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932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6267" y="2963332"/>
            <a:ext cx="4927600" cy="3373967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6538252" y="2868084"/>
            <a:ext cx="2476500" cy="1536700"/>
            <a:chOff x="4724400" y="2489200"/>
            <a:chExt cx="3727707" cy="21717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5978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Coherent Event Schemas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Rel-grams and Event Schemas</a:t>
            </a:r>
          </a:p>
          <a:p>
            <a:r>
              <a:rPr lang="en-US" sz="1400" dirty="0" smtClean="0"/>
              <a:t>[AKBC-WEKEX 2012], [EMNLP 2013]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870" y="4244040"/>
            <a:ext cx="8629158" cy="2234967"/>
            <a:chOff x="-1236819" y="4457700"/>
            <a:chExt cx="8629158" cy="22349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336" y="4480595"/>
              <a:ext cx="938048" cy="1600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1138" y="4457700"/>
              <a:ext cx="1669631" cy="1600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1236819" y="6231002"/>
              <a:ext cx="2186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Stephen </a:t>
              </a:r>
              <a:r>
                <a:rPr lang="en-US" sz="1200" dirty="0" err="1" smtClean="0"/>
                <a:t>Soderland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University of Washington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63823" y="6208107"/>
              <a:ext cx="3228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Oren </a:t>
              </a:r>
              <a:r>
                <a:rPr lang="en-US" sz="1200" dirty="0" err="1" smtClean="0"/>
                <a:t>Etzioni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Allen Institute for Artificial Intelligence</a:t>
              </a:r>
              <a:endParaRPr lang="en-US" sz="1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1966" y="4469570"/>
              <a:ext cx="1275437" cy="1600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2131" y="6207259"/>
              <a:ext cx="3275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Mausam</a:t>
              </a:r>
            </a:p>
            <a:p>
              <a:pPr algn="ctr"/>
              <a:r>
                <a:rPr lang="en-US" sz="1200" dirty="0" smtClean="0"/>
                <a:t>Indian Institute of Technology Delhi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336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/>
      </a:spPr>
      <a:bodyPr rtlCol="0" anchor="ctr"/>
      <a:lstStyle>
        <a:defPPr algn="ctr">
          <a:defRPr sz="1000" dirty="0" smtClean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>
          <a:solidFill>
            <a:schemeClr val="accent3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18474</TotalTime>
  <Words>5205</Words>
  <Application>Microsoft Macintosh PowerPoint</Application>
  <PresentationFormat>On-screen Show (4:3)</PresentationFormat>
  <Paragraphs>1362</Paragraphs>
  <Slides>70</Slides>
  <Notes>34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Default Theme</vt:lpstr>
      <vt:lpstr>Knowledge Extraction and Reasoning </vt:lpstr>
      <vt:lpstr>Motivation</vt:lpstr>
      <vt:lpstr>Organizing Information About Entities</vt:lpstr>
      <vt:lpstr>Organizing Information About Entities</vt:lpstr>
      <vt:lpstr>Extracting Salient Information About Events</vt:lpstr>
      <vt:lpstr>Extracting Salient Information About Events</vt:lpstr>
      <vt:lpstr>Question Answering</vt:lpstr>
      <vt:lpstr>This Talk</vt:lpstr>
      <vt:lpstr>Generating Coherent Event Schemas </vt:lpstr>
      <vt:lpstr>Task Description</vt:lpstr>
      <vt:lpstr>Motivation</vt:lpstr>
      <vt:lpstr>Motivation</vt:lpstr>
      <vt:lpstr>Traditional Information Extraction</vt:lpstr>
      <vt:lpstr>Open Information Extraction</vt:lpstr>
      <vt:lpstr>Open Information Extraction</vt:lpstr>
      <vt:lpstr>Template IE for Event Extraction</vt:lpstr>
      <vt:lpstr>How to scale Template-IE?</vt:lpstr>
      <vt:lpstr>Our Goal</vt:lpstr>
      <vt:lpstr>Event Schemas</vt:lpstr>
      <vt:lpstr>Observations</vt:lpstr>
      <vt:lpstr>Our Solution</vt:lpstr>
      <vt:lpstr>Representing Relations</vt:lpstr>
      <vt:lpstr>Rel-grams – A model of relation co-occurrence</vt:lpstr>
      <vt:lpstr>Rel-grams Tabulation</vt:lpstr>
      <vt:lpstr>Implementation</vt:lpstr>
      <vt:lpstr>Do Rel-grams capture useful knowledge?</vt:lpstr>
      <vt:lpstr>Building Schemas</vt:lpstr>
      <vt:lpstr>Rel-grams to Schemas</vt:lpstr>
      <vt:lpstr>Automatically Generated Schemas using Rel-grams</vt:lpstr>
      <vt:lpstr>Coherence Issue in Prior Work</vt:lpstr>
      <vt:lpstr>Evaluating Schemas</vt:lpstr>
      <vt:lpstr>Results</vt:lpstr>
      <vt:lpstr>Summary</vt:lpstr>
      <vt:lpstr>This Talk</vt:lpstr>
      <vt:lpstr>PowerPoint Presentation</vt:lpstr>
      <vt:lpstr>4th Grade Science Questions</vt:lpstr>
      <vt:lpstr>Keyword Matching alone isn’t adequate.</vt:lpstr>
      <vt:lpstr>What knowledge is needed to pass?</vt:lpstr>
      <vt:lpstr>Our Approach</vt:lpstr>
      <vt:lpstr>Machine-reading to Extract Knowledge</vt:lpstr>
      <vt:lpstr>Related Work</vt:lpstr>
      <vt:lpstr>Intuition</vt:lpstr>
      <vt:lpstr>Extraction</vt:lpstr>
      <vt:lpstr>Extractions to Inference Rules</vt:lpstr>
      <vt:lpstr>Knowledge Representation Language</vt:lpstr>
      <vt:lpstr>Robust Inference: Approach</vt:lpstr>
      <vt:lpstr>Robust Inference: Approach</vt:lpstr>
      <vt:lpstr>Robust Inference: Approach</vt:lpstr>
      <vt:lpstr>4th Grade Science Exam Results</vt:lpstr>
      <vt:lpstr>Summary</vt:lpstr>
      <vt:lpstr>Coming to your Department next Spring!</vt:lpstr>
      <vt:lpstr>Introduction to NLP</vt:lpstr>
      <vt:lpstr>Future Work</vt:lpstr>
      <vt:lpstr>Conclusion</vt:lpstr>
      <vt:lpstr>Thanks. Talk to me if any of these interest you!</vt:lpstr>
      <vt:lpstr>Extracting Background Knowledge</vt:lpstr>
      <vt:lpstr>Aspect Models for Topic Pages</vt:lpstr>
      <vt:lpstr>Organizing Information on Topics</vt:lpstr>
      <vt:lpstr>Manually Authored Solutions</vt:lpstr>
      <vt:lpstr>Automatic Topic Pages</vt:lpstr>
      <vt:lpstr>Approach</vt:lpstr>
      <vt:lpstr>Query-log based aspect models</vt:lpstr>
      <vt:lpstr>Aspect Models</vt:lpstr>
      <vt:lpstr>Specific Aspects</vt:lpstr>
      <vt:lpstr>Related Aspect Model</vt:lpstr>
      <vt:lpstr>Finding Related Entities</vt:lpstr>
      <vt:lpstr>Finding Related Entities</vt:lpstr>
      <vt:lpstr>Retrieving and Organizing Sentences</vt:lpstr>
      <vt:lpstr>Evaluation</vt:lpstr>
      <vt:lpstr>Summary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Event Schemas</dc:title>
  <dc:creator>Niranjan Balasubramanian</dc:creator>
  <cp:lastModifiedBy>Niranjan Balasubramanian</cp:lastModifiedBy>
  <cp:revision>1234</cp:revision>
  <dcterms:created xsi:type="dcterms:W3CDTF">2014-03-02T05:49:10Z</dcterms:created>
  <dcterms:modified xsi:type="dcterms:W3CDTF">2014-09-04T05:37:22Z</dcterms:modified>
</cp:coreProperties>
</file>